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notesMasterIdLst>
    <p:notesMasterId r:id="rId75"/>
  </p:notesMasterIdLst>
  <p:sldIdLst>
    <p:sldId id="434" r:id="rId2"/>
    <p:sldId id="579" r:id="rId3"/>
    <p:sldId id="260" r:id="rId4"/>
    <p:sldId id="259" r:id="rId5"/>
    <p:sldId id="264" r:id="rId6"/>
    <p:sldId id="355" r:id="rId7"/>
    <p:sldId id="442" r:id="rId8"/>
    <p:sldId id="599" r:id="rId9"/>
    <p:sldId id="362" r:id="rId10"/>
    <p:sldId id="357" r:id="rId11"/>
    <p:sldId id="598" r:id="rId12"/>
    <p:sldId id="600" r:id="rId13"/>
    <p:sldId id="601" r:id="rId14"/>
    <p:sldId id="602" r:id="rId15"/>
    <p:sldId id="603" r:id="rId16"/>
    <p:sldId id="604" r:id="rId17"/>
    <p:sldId id="605" r:id="rId18"/>
    <p:sldId id="606" r:id="rId19"/>
    <p:sldId id="607" r:id="rId20"/>
    <p:sldId id="608" r:id="rId21"/>
    <p:sldId id="609" r:id="rId22"/>
    <p:sldId id="365" r:id="rId23"/>
    <p:sldId id="363" r:id="rId24"/>
    <p:sldId id="560" r:id="rId25"/>
    <p:sldId id="578" r:id="rId26"/>
    <p:sldId id="580" r:id="rId27"/>
    <p:sldId id="265" r:id="rId28"/>
    <p:sldId id="266" r:id="rId29"/>
    <p:sldId id="561" r:id="rId30"/>
    <p:sldId id="416" r:id="rId31"/>
    <p:sldId id="270" r:id="rId32"/>
    <p:sldId id="413" r:id="rId33"/>
    <p:sldId id="414" r:id="rId34"/>
    <p:sldId id="415" r:id="rId35"/>
    <p:sldId id="390" r:id="rId36"/>
    <p:sldId id="392" r:id="rId37"/>
    <p:sldId id="394" r:id="rId38"/>
    <p:sldId id="406" r:id="rId39"/>
    <p:sldId id="407" r:id="rId40"/>
    <p:sldId id="581" r:id="rId41"/>
    <p:sldId id="292" r:id="rId42"/>
    <p:sldId id="443" r:id="rId43"/>
    <p:sldId id="445" r:id="rId44"/>
    <p:sldId id="446" r:id="rId45"/>
    <p:sldId id="444" r:id="rId46"/>
    <p:sldId id="596" r:id="rId47"/>
    <p:sldId id="597" r:id="rId48"/>
    <p:sldId id="300" r:id="rId49"/>
    <p:sldId id="299" r:id="rId50"/>
    <p:sldId id="301" r:id="rId51"/>
    <p:sldId id="302" r:id="rId52"/>
    <p:sldId id="303" r:id="rId53"/>
    <p:sldId id="574" r:id="rId54"/>
    <p:sldId id="577" r:id="rId55"/>
    <p:sldId id="576" r:id="rId56"/>
    <p:sldId id="593" r:id="rId57"/>
    <p:sldId id="587" r:id="rId58"/>
    <p:sldId id="588" r:id="rId59"/>
    <p:sldId id="585" r:id="rId60"/>
    <p:sldId id="586" r:id="rId61"/>
    <p:sldId id="592" r:id="rId62"/>
    <p:sldId id="594" r:id="rId63"/>
    <p:sldId id="595" r:id="rId64"/>
    <p:sldId id="309" r:id="rId65"/>
    <p:sldId id="304" r:id="rId66"/>
    <p:sldId id="311" r:id="rId67"/>
    <p:sldId id="312" r:id="rId68"/>
    <p:sldId id="610" r:id="rId69"/>
    <p:sldId id="611" r:id="rId70"/>
    <p:sldId id="612" r:id="rId71"/>
    <p:sldId id="613" r:id="rId72"/>
    <p:sldId id="614" r:id="rId73"/>
    <p:sldId id="615" r:id="rId74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258" autoAdjust="0"/>
    <p:restoredTop sz="94237" autoAdjust="0"/>
  </p:normalViewPr>
  <p:slideViewPr>
    <p:cSldViewPr>
      <p:cViewPr varScale="1">
        <p:scale>
          <a:sx n="105" d="100"/>
          <a:sy n="105" d="100"/>
        </p:scale>
        <p:origin x="2196" y="11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AC2008-05F8-45B1-A816-9CBD1C15D35E}" type="datetimeFigureOut">
              <a:rPr lang="ru-RU" smtClean="0"/>
              <a:t>24.04.2023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D23E28-BACD-4714-B451-5726E864FBB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636071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13CD26-A4DD-4ADD-B97A-7E957EDE406C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221805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13CD26-A4DD-4ADD-B97A-7E957EDE406C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932578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D23E28-BACD-4714-B451-5726E864FBB0}" type="slidenum">
              <a:rPr lang="ru-RU" smtClean="0"/>
              <a:t>32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853049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D23E28-BACD-4714-B451-5726E864FBB0}" type="slidenum">
              <a:rPr lang="ru-RU" smtClean="0"/>
              <a:t>41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992347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D23E28-BACD-4714-B451-5726E864FBB0}" type="slidenum">
              <a:rPr lang="ru-RU" smtClean="0"/>
              <a:t>48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992347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D23E28-BACD-4714-B451-5726E864FBB0}" type="slidenum">
              <a:rPr lang="ru-RU" smtClean="0"/>
              <a:t>49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992347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D23E28-BACD-4714-B451-5726E864FBB0}" type="slidenum">
              <a:rPr lang="ru-RU" smtClean="0"/>
              <a:t>50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992347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D23E28-BACD-4714-B451-5726E864FBB0}" type="slidenum">
              <a:rPr lang="ru-RU" smtClean="0"/>
              <a:t>51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992347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D23E28-BACD-4714-B451-5726E864FBB0}" type="slidenum">
              <a:rPr lang="ru-RU" smtClean="0"/>
              <a:t>52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9923476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D23E28-BACD-4714-B451-5726E864FBB0}" type="slidenum">
              <a:rPr lang="ru-RU" smtClean="0"/>
              <a:t>57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0351927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D23E28-BACD-4714-B451-5726E864FBB0}" type="slidenum">
              <a:rPr lang="ru-RU" smtClean="0"/>
              <a:t>58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843004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13CD26-A4DD-4ADD-B97A-7E957EDE406C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0482356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D23E28-BACD-4714-B451-5726E864FBB0}" type="slidenum">
              <a:rPr lang="ru-RU" smtClean="0"/>
              <a:t>63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6588379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D23E28-BACD-4714-B451-5726E864FBB0}" type="slidenum">
              <a:rPr lang="ru-RU" smtClean="0"/>
              <a:t>64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9923476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D23E28-BACD-4714-B451-5726E864FBB0}" type="slidenum">
              <a:rPr lang="ru-RU" smtClean="0"/>
              <a:t>65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9923476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D23E28-BACD-4714-B451-5726E864FBB0}" type="slidenum">
              <a:rPr lang="ru-RU" smtClean="0"/>
              <a:t>66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9923476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D23E28-BACD-4714-B451-5726E864FBB0}" type="slidenum">
              <a:rPr lang="ru-RU" smtClean="0"/>
              <a:t>67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9923476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13CD26-A4DD-4ADD-B97A-7E957EDE406C}" type="slidenum">
              <a:rPr lang="ru-RU" smtClean="0"/>
              <a:t>69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859464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13CD26-A4DD-4ADD-B97A-7E957EDE406C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060866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13CD26-A4DD-4ADD-B97A-7E957EDE406C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475132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13CD26-A4DD-4ADD-B97A-7E957EDE406C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022873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13CD26-A4DD-4ADD-B97A-7E957EDE406C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248118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13CD26-A4DD-4ADD-B97A-7E957EDE406C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970402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13CD26-A4DD-4ADD-B97A-7E957EDE406C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130803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13CD26-A4DD-4ADD-B97A-7E957EDE406C}" type="slidenum">
              <a:rPr lang="ru-RU" smtClean="0"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261164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3646C-F49A-4670-8098-81142323192A}" type="datetimeFigureOut">
              <a:rPr lang="ru-RU" smtClean="0"/>
              <a:t>24.04.2023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6042C-C392-4DF3-882F-22DAF4A7EFC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801794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3646C-F49A-4670-8098-81142323192A}" type="datetimeFigureOut">
              <a:rPr lang="ru-RU" smtClean="0"/>
              <a:t>24.04.2023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6042C-C392-4DF3-882F-22DAF4A7EFC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063050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3646C-F49A-4670-8098-81142323192A}" type="datetimeFigureOut">
              <a:rPr lang="ru-RU" smtClean="0"/>
              <a:t>24.04.2023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6042C-C392-4DF3-882F-22DAF4A7EFC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551607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3646C-F49A-4670-8098-81142323192A}" type="datetimeFigureOut">
              <a:rPr lang="ru-RU" smtClean="0"/>
              <a:t>24.04.2023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6042C-C392-4DF3-882F-22DAF4A7EFC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443529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3646C-F49A-4670-8098-81142323192A}" type="datetimeFigureOut">
              <a:rPr lang="ru-RU" smtClean="0"/>
              <a:t>24.04.2023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6042C-C392-4DF3-882F-22DAF4A7EFC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208244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3646C-F49A-4670-8098-81142323192A}" type="datetimeFigureOut">
              <a:rPr lang="ru-RU" smtClean="0"/>
              <a:t>24.04.2023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6042C-C392-4DF3-882F-22DAF4A7EFC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395248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3646C-F49A-4670-8098-81142323192A}" type="datetimeFigureOut">
              <a:rPr lang="ru-RU" smtClean="0"/>
              <a:t>24.04.2023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6042C-C392-4DF3-882F-22DAF4A7EFC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50148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3646C-F49A-4670-8098-81142323192A}" type="datetimeFigureOut">
              <a:rPr lang="ru-RU" smtClean="0"/>
              <a:t>24.04.2023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6042C-C392-4DF3-882F-22DAF4A7EFC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647645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3646C-F49A-4670-8098-81142323192A}" type="datetimeFigureOut">
              <a:rPr lang="ru-RU" smtClean="0"/>
              <a:t>24.04.2023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6042C-C392-4DF3-882F-22DAF4A7EFC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299960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3646C-F49A-4670-8098-81142323192A}" type="datetimeFigureOut">
              <a:rPr lang="ru-RU" smtClean="0"/>
              <a:t>24.04.2023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6042C-C392-4DF3-882F-22DAF4A7EFC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292193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3646C-F49A-4670-8098-81142323192A}" type="datetimeFigureOut">
              <a:rPr lang="ru-RU" smtClean="0"/>
              <a:t>24.04.2023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6042C-C392-4DF3-882F-22DAF4A7EFC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25876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93646C-F49A-4670-8098-81142323192A}" type="datetimeFigureOut">
              <a:rPr lang="ru-RU" smtClean="0"/>
              <a:t>24.04.2023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06042C-C392-4DF3-882F-22DAF4A7EFC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019469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infocisco.ru/articles/encapsulation_pdu_osi.png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://rones.su/wp-content/uploads/Twisted-Pair-types.png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eg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jpeg"/><Relationship Id="rId4" Type="http://schemas.openxmlformats.org/officeDocument/2006/relationships/image" Target="../media/image44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jpeg"/><Relationship Id="rId5" Type="http://schemas.openxmlformats.org/officeDocument/2006/relationships/image" Target="../media/image51.jpeg"/><Relationship Id="rId4" Type="http://schemas.openxmlformats.org/officeDocument/2006/relationships/image" Target="../media/image50.jpe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jpeg"/><Relationship Id="rId4" Type="http://schemas.openxmlformats.org/officeDocument/2006/relationships/image" Target="../media/image56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jpe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://infocisco.ru/articles/works_network_devices_osi.png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hyperlink" Target="http://infocisco.ru/articles/works_computer_computer.png" TargetMode="Externa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hyperlink" Target="http://infocisco.ru/articles/works_computer_hub_repeater_computer.png" TargetMode="Externa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hyperlink" Target="http://infocisco.ru/articles/works_computer_switch_bridge_computer.png" TargetMode="Externa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hyperlink" Target="http://infocisco.ru/articles/works_computer_router_computer.png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Аппаратные средства телекоммуникационных систем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7232848" cy="1752600"/>
          </a:xfrm>
        </p:spPr>
        <p:txBody>
          <a:bodyPr/>
          <a:lstStyle/>
          <a:p>
            <a:r>
              <a:rPr lang="ru-RU" b="1" dirty="0"/>
              <a:t>Лекция 10. Локальная  сеть </a:t>
            </a:r>
            <a:r>
              <a:rPr lang="ru-RU" b="1" dirty="0" err="1"/>
              <a:t>Ethernet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943541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90066"/>
          </a:xfrm>
        </p:spPr>
        <p:txBody>
          <a:bodyPr>
            <a:normAutofit fontScale="90000"/>
          </a:bodyPr>
          <a:lstStyle/>
          <a:p>
            <a:r>
              <a:rPr lang="ru-RU" sz="3600" b="1" dirty="0"/>
              <a:t>Открытые системы и модель OSІ</a:t>
            </a:r>
            <a:endParaRPr lang="ru-RU" sz="36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23528" y="836712"/>
            <a:ext cx="6048672" cy="5616624"/>
          </a:xfrm>
        </p:spPr>
        <p:txBody>
          <a:bodyPr>
            <a:noAutofit/>
          </a:bodyPr>
          <a:lstStyle/>
          <a:p>
            <a:pPr marL="161925" indent="-161925"/>
            <a:r>
              <a:rPr lang="ru-RU" sz="2000" b="1" dirty="0"/>
              <a:t>физический уровень  </a:t>
            </a:r>
            <a:r>
              <a:rPr lang="ru-RU" sz="2000" dirty="0"/>
              <a:t>- физические (механические, электрические, оптические) характеристики линий связи;</a:t>
            </a:r>
          </a:p>
          <a:p>
            <a:pPr marL="161925" indent="-161925"/>
            <a:r>
              <a:rPr lang="ru-RU" sz="2000" b="1" dirty="0"/>
              <a:t>канальный уровень </a:t>
            </a:r>
            <a:r>
              <a:rPr lang="ru-RU" sz="2000" dirty="0"/>
              <a:t>-  правила использования физического уровня узлами сети;</a:t>
            </a:r>
          </a:p>
          <a:p>
            <a:pPr marL="161925" indent="-161925"/>
            <a:r>
              <a:rPr lang="ru-RU" sz="2000" b="1" dirty="0"/>
              <a:t>сетевой уровень </a:t>
            </a:r>
            <a:r>
              <a:rPr lang="ru-RU" sz="2000" dirty="0"/>
              <a:t>- адресация и доставка сообщений;</a:t>
            </a:r>
          </a:p>
          <a:p>
            <a:pPr marL="161925" indent="-161925"/>
            <a:r>
              <a:rPr lang="ru-RU" sz="2000" b="1" dirty="0"/>
              <a:t>транспортный уровень  - </a:t>
            </a:r>
            <a:r>
              <a:rPr lang="ru-RU" sz="2000" dirty="0"/>
              <a:t>контроль очередности прохождения компонентов сообщения;</a:t>
            </a:r>
          </a:p>
          <a:p>
            <a:pPr marL="161925" indent="-161925"/>
            <a:r>
              <a:rPr lang="ru-RU" sz="2000" b="1" dirty="0" err="1"/>
              <a:t>сеансный</a:t>
            </a:r>
            <a:r>
              <a:rPr lang="ru-RU" sz="2000" b="1" dirty="0"/>
              <a:t> уровень</a:t>
            </a:r>
            <a:r>
              <a:rPr lang="ru-RU" sz="2000" dirty="0"/>
              <a:t> — координация связи между двумя прикладными программами, работающими на разных рабочих станциях;</a:t>
            </a:r>
          </a:p>
          <a:p>
            <a:pPr marL="161925" indent="-161925"/>
            <a:r>
              <a:rPr lang="ru-RU" sz="2000" b="1" dirty="0"/>
              <a:t>уровень представления </a:t>
            </a:r>
            <a:r>
              <a:rPr lang="ru-RU" sz="2000" dirty="0"/>
              <a:t>- преобразование данных из внутреннего формата компьютера в формат передачи;</a:t>
            </a:r>
          </a:p>
          <a:p>
            <a:pPr marL="161925" indent="-161925"/>
            <a:r>
              <a:rPr lang="ru-RU" sz="2000" b="1" dirty="0"/>
              <a:t>прикладной уровень </a:t>
            </a:r>
            <a:r>
              <a:rPr lang="ru-RU" sz="2000" dirty="0"/>
              <a:t> — обеспечивает интерфейс связи сетевых программ пользователя.</a:t>
            </a:r>
            <a:endParaRPr lang="ru-RU" sz="1800" dirty="0"/>
          </a:p>
        </p:txBody>
      </p:sp>
      <p:pic>
        <p:nvPicPr>
          <p:cNvPr id="86018" name="Picture 2" descr="ÐÐ°ÑÑÐ¸Ð½ÐºÐ¸ Ð¿Ð¾ Ð·Ð°Ð¿ÑÐ¾ÑÑ OSI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8" y="1340768"/>
            <a:ext cx="2844594" cy="3528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16941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01A1DC2-2365-4848-99A0-19748014DC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82" y="267498"/>
            <a:ext cx="7886700" cy="563561"/>
          </a:xfrm>
        </p:spPr>
        <p:txBody>
          <a:bodyPr>
            <a:noAutofit/>
          </a:bodyPr>
          <a:lstStyle/>
          <a:p>
            <a:pPr algn="ctr"/>
            <a:r>
              <a:rPr lang="ru-RU" sz="3600" dirty="0"/>
              <a:t>Эталонные модели и стеки протоколов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DC0E34F-BA02-473A-B1D2-63C8283988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715" y="886085"/>
            <a:ext cx="8621210" cy="1856239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ru-RU" sz="2000" b="1" dirty="0"/>
              <a:t>Модель </a:t>
            </a:r>
            <a:r>
              <a:rPr lang="en-US" sz="2000" b="1" dirty="0"/>
              <a:t>TCP/IP </a:t>
            </a:r>
            <a:r>
              <a:rPr lang="ru-RU" sz="2000" dirty="0"/>
              <a:t>используется для описания протоколов доступа устройств в сети.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b="1" dirty="0"/>
              <a:t>Стек протоколов </a:t>
            </a:r>
            <a:r>
              <a:rPr lang="ru-RU" sz="2000" dirty="0"/>
              <a:t>– набор сетевых протоколов, позволяющих унифицировать взаимодействие устройств.</a:t>
            </a:r>
          </a:p>
          <a:p>
            <a:pPr>
              <a:spcBef>
                <a:spcPts val="600"/>
              </a:spcBef>
            </a:pPr>
            <a:r>
              <a:rPr lang="ru-RU" sz="2000" b="1" dirty="0"/>
              <a:t>Стек протоколов TCP/IP</a:t>
            </a:r>
            <a:r>
              <a:rPr lang="ru-RU" sz="2000" dirty="0"/>
              <a:t> — набор сетевых протоколов, на которых базируется взаимодействие устройств в локальных сетях. 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endParaRPr lang="en-US" sz="2000" dirty="0"/>
          </a:p>
        </p:txBody>
      </p:sp>
      <p:pic>
        <p:nvPicPr>
          <p:cNvPr id="1026" name="Picture 2" descr="Ð­ÑÐ°Ð»Ð¾Ð½Ð½Ð°Ñ ÑÐµÑÐµÐ²Ð°Ñ Ð¼Ð¾Ð´ÐµÐ»Ñ OSI">
            <a:extLst>
              <a:ext uri="{FF2B5EF4-FFF2-40B4-BE49-F238E27FC236}">
                <a16:creationId xmlns:a16="http://schemas.microsoft.com/office/drawing/2014/main" id="{0A5F68FE-F526-4F0B-AE66-A032A3970C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r="35573"/>
          <a:stretch/>
        </p:blipFill>
        <p:spPr bwMode="auto">
          <a:xfrm>
            <a:off x="4648201" y="2797350"/>
            <a:ext cx="2124000" cy="3841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: скругленные углы 3">
            <a:extLst>
              <a:ext uri="{FF2B5EF4-FFF2-40B4-BE49-F238E27FC236}">
                <a16:creationId xmlns:a16="http://schemas.microsoft.com/office/drawing/2014/main" id="{7C059699-57CC-423C-A23F-9F1884C9DAD0}"/>
              </a:ext>
            </a:extLst>
          </p:cNvPr>
          <p:cNvSpPr/>
          <p:nvPr/>
        </p:nvSpPr>
        <p:spPr>
          <a:xfrm>
            <a:off x="2790826" y="3146422"/>
            <a:ext cx="1781174" cy="345281"/>
          </a:xfrm>
          <a:prstGeom prst="roundRect">
            <a:avLst/>
          </a:prstGeom>
          <a:solidFill>
            <a:srgbClr val="F9C499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>
                <a:solidFill>
                  <a:schemeClr val="tx1"/>
                </a:solidFill>
              </a:rPr>
              <a:t>HTTP, FTP, DNS</a:t>
            </a:r>
            <a:endParaRPr lang="ru-RU" sz="1700" dirty="0">
              <a:solidFill>
                <a:schemeClr val="tx1"/>
              </a:solidFill>
            </a:endParaRPr>
          </a:p>
        </p:txBody>
      </p:sp>
      <p:sp>
        <p:nvSpPr>
          <p:cNvPr id="6" name="Прямоугольник: скругленные углы 5">
            <a:extLst>
              <a:ext uri="{FF2B5EF4-FFF2-40B4-BE49-F238E27FC236}">
                <a16:creationId xmlns:a16="http://schemas.microsoft.com/office/drawing/2014/main" id="{DACE2F3E-D3A8-4160-979C-54F565322E80}"/>
              </a:ext>
            </a:extLst>
          </p:cNvPr>
          <p:cNvSpPr/>
          <p:nvPr/>
        </p:nvSpPr>
        <p:spPr>
          <a:xfrm>
            <a:off x="2790826" y="3672202"/>
            <a:ext cx="1781174" cy="345281"/>
          </a:xfrm>
          <a:prstGeom prst="roundRect">
            <a:avLst/>
          </a:prstGeom>
          <a:solidFill>
            <a:srgbClr val="92CDDC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>
                <a:solidFill>
                  <a:schemeClr val="tx1"/>
                </a:solidFill>
              </a:rPr>
              <a:t>ASC II, MPEG, JPG</a:t>
            </a:r>
            <a:endParaRPr lang="ru-RU" sz="1700" dirty="0">
              <a:solidFill>
                <a:schemeClr val="tx1"/>
              </a:solidFill>
            </a:endParaRPr>
          </a:p>
        </p:txBody>
      </p:sp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13E4DC72-122B-44FF-AEED-3D4DFB785F63}"/>
              </a:ext>
            </a:extLst>
          </p:cNvPr>
          <p:cNvSpPr/>
          <p:nvPr/>
        </p:nvSpPr>
        <p:spPr>
          <a:xfrm>
            <a:off x="2790826" y="4197982"/>
            <a:ext cx="1781174" cy="345281"/>
          </a:xfrm>
          <a:prstGeom prst="roundRect">
            <a:avLst/>
          </a:prstGeom>
          <a:solidFill>
            <a:srgbClr val="CCC2D9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>
                <a:solidFill>
                  <a:schemeClr val="tx1"/>
                </a:solidFill>
              </a:rPr>
              <a:t>RPC, PAP</a:t>
            </a:r>
            <a:endParaRPr lang="ru-RU" sz="1700" dirty="0">
              <a:solidFill>
                <a:schemeClr val="tx1"/>
              </a:solidFill>
            </a:endParaRPr>
          </a:p>
        </p:txBody>
      </p:sp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BB4331E4-18BE-42FE-BF3D-D662351953BB}"/>
              </a:ext>
            </a:extLst>
          </p:cNvPr>
          <p:cNvSpPr/>
          <p:nvPr/>
        </p:nvSpPr>
        <p:spPr>
          <a:xfrm>
            <a:off x="2790826" y="4718137"/>
            <a:ext cx="1781174" cy="345281"/>
          </a:xfrm>
          <a:prstGeom prst="roundRect">
            <a:avLst/>
          </a:prstGeom>
          <a:solidFill>
            <a:srgbClr val="C4D6A0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>
                <a:solidFill>
                  <a:schemeClr val="tx1"/>
                </a:solidFill>
              </a:rPr>
              <a:t>TCP, UDP, SCTP</a:t>
            </a:r>
            <a:endParaRPr lang="ru-RU" sz="1700" dirty="0">
              <a:solidFill>
                <a:schemeClr val="tx1"/>
              </a:solidFill>
            </a:endParaRPr>
          </a:p>
        </p:txBody>
      </p:sp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id="{1EA2F439-0CD1-4390-A589-A4469DBCD93F}"/>
              </a:ext>
            </a:extLst>
          </p:cNvPr>
          <p:cNvSpPr/>
          <p:nvPr/>
        </p:nvSpPr>
        <p:spPr>
          <a:xfrm>
            <a:off x="2790826" y="5238292"/>
            <a:ext cx="1781174" cy="345281"/>
          </a:xfrm>
          <a:prstGeom prst="roundRect">
            <a:avLst/>
          </a:prstGeom>
          <a:solidFill>
            <a:srgbClr val="D99690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>
                <a:solidFill>
                  <a:schemeClr val="tx1"/>
                </a:solidFill>
              </a:rPr>
              <a:t>IP, RIP, IPX</a:t>
            </a:r>
            <a:endParaRPr lang="ru-RU" sz="1700" dirty="0">
              <a:solidFill>
                <a:schemeClr val="tx1"/>
              </a:solidFill>
            </a:endParaRPr>
          </a:p>
        </p:txBody>
      </p:sp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E10FEE89-5992-42AE-BBDE-0C29847D40BE}"/>
              </a:ext>
            </a:extLst>
          </p:cNvPr>
          <p:cNvSpPr/>
          <p:nvPr/>
        </p:nvSpPr>
        <p:spPr>
          <a:xfrm>
            <a:off x="2790826" y="5758447"/>
            <a:ext cx="1781174" cy="345281"/>
          </a:xfrm>
          <a:prstGeom prst="roundRect">
            <a:avLst/>
          </a:prstGeom>
          <a:solidFill>
            <a:srgbClr val="BFCFE2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>
                <a:solidFill>
                  <a:schemeClr val="tx1"/>
                </a:solidFill>
              </a:rPr>
              <a:t>Ethernet </a:t>
            </a:r>
            <a:endParaRPr lang="ru-RU" sz="1700" dirty="0">
              <a:solidFill>
                <a:schemeClr val="tx1"/>
              </a:solidFill>
            </a:endParaRPr>
          </a:p>
        </p:txBody>
      </p:sp>
      <p:sp>
        <p:nvSpPr>
          <p:cNvPr id="11" name="Прямоугольник: скругленные углы 10">
            <a:extLst>
              <a:ext uri="{FF2B5EF4-FFF2-40B4-BE49-F238E27FC236}">
                <a16:creationId xmlns:a16="http://schemas.microsoft.com/office/drawing/2014/main" id="{A589D94D-FE69-42BD-A4F5-A136134BFDA3}"/>
              </a:ext>
            </a:extLst>
          </p:cNvPr>
          <p:cNvSpPr/>
          <p:nvPr/>
        </p:nvSpPr>
        <p:spPr>
          <a:xfrm>
            <a:off x="2790826" y="6278602"/>
            <a:ext cx="1781174" cy="345281"/>
          </a:xfrm>
          <a:prstGeom prst="roundRect">
            <a:avLst/>
          </a:prstGeom>
          <a:solidFill>
            <a:srgbClr val="548BD4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>
                <a:solidFill>
                  <a:schemeClr val="tx1"/>
                </a:solidFill>
              </a:rPr>
              <a:t>WIFI, RJ45,..</a:t>
            </a:r>
            <a:endParaRPr lang="ru-RU" sz="1700" dirty="0">
              <a:solidFill>
                <a:schemeClr val="tx1"/>
              </a:solidFill>
            </a:endParaRPr>
          </a:p>
        </p:txBody>
      </p:sp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id="{E8E4C29B-01B4-49AD-8811-B9148E3A2401}"/>
              </a:ext>
            </a:extLst>
          </p:cNvPr>
          <p:cNvSpPr/>
          <p:nvPr/>
        </p:nvSpPr>
        <p:spPr>
          <a:xfrm>
            <a:off x="2790824" y="2742324"/>
            <a:ext cx="1866899" cy="345281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>
                <a:solidFill>
                  <a:schemeClr val="tx1"/>
                </a:solidFill>
              </a:rPr>
              <a:t>Примеры</a:t>
            </a:r>
          </a:p>
        </p:txBody>
      </p:sp>
      <p:sp>
        <p:nvSpPr>
          <p:cNvPr id="14" name="Прямоугольник: скругленные углы 13">
            <a:extLst>
              <a:ext uri="{FF2B5EF4-FFF2-40B4-BE49-F238E27FC236}">
                <a16:creationId xmlns:a16="http://schemas.microsoft.com/office/drawing/2014/main" id="{3710A0AF-55CC-4AF0-9728-9BF16C4B7937}"/>
              </a:ext>
            </a:extLst>
          </p:cNvPr>
          <p:cNvSpPr/>
          <p:nvPr/>
        </p:nvSpPr>
        <p:spPr>
          <a:xfrm>
            <a:off x="234315" y="5664073"/>
            <a:ext cx="2413635" cy="412877"/>
          </a:xfrm>
          <a:prstGeom prst="roundRect">
            <a:avLst/>
          </a:prstGeom>
          <a:solidFill>
            <a:srgbClr val="BFCFE2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ru-RU" sz="1700" dirty="0">
                <a:solidFill>
                  <a:schemeClr val="tx1"/>
                </a:solidFill>
              </a:rPr>
              <a:t>Сетевая карта, коммутатор, мост</a:t>
            </a:r>
          </a:p>
        </p:txBody>
      </p:sp>
      <p:sp>
        <p:nvSpPr>
          <p:cNvPr id="15" name="Прямоугольник: скругленные углы 14">
            <a:extLst>
              <a:ext uri="{FF2B5EF4-FFF2-40B4-BE49-F238E27FC236}">
                <a16:creationId xmlns:a16="http://schemas.microsoft.com/office/drawing/2014/main" id="{03E68DAB-EFB6-4539-B763-CFDDA099F10D}"/>
              </a:ext>
            </a:extLst>
          </p:cNvPr>
          <p:cNvSpPr/>
          <p:nvPr/>
        </p:nvSpPr>
        <p:spPr>
          <a:xfrm>
            <a:off x="234315" y="6184227"/>
            <a:ext cx="2413635" cy="489623"/>
          </a:xfrm>
          <a:prstGeom prst="roundRect">
            <a:avLst/>
          </a:prstGeom>
          <a:solidFill>
            <a:srgbClr val="548BD4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700" dirty="0">
                <a:solidFill>
                  <a:schemeClr val="tx1"/>
                </a:solidFill>
              </a:rPr>
              <a:t>Повторитель, </a:t>
            </a:r>
            <a:r>
              <a:rPr lang="ru-RU" sz="1700" dirty="0" err="1">
                <a:solidFill>
                  <a:schemeClr val="tx1"/>
                </a:solidFill>
              </a:rPr>
              <a:t>хаб</a:t>
            </a:r>
            <a:r>
              <a:rPr lang="ru-RU" sz="1700" dirty="0">
                <a:solidFill>
                  <a:schemeClr val="tx1"/>
                </a:solidFill>
              </a:rPr>
              <a:t> (концентратор) </a:t>
            </a:r>
          </a:p>
        </p:txBody>
      </p:sp>
      <p:sp>
        <p:nvSpPr>
          <p:cNvPr id="16" name="Прямоугольник: скругленные углы 15">
            <a:extLst>
              <a:ext uri="{FF2B5EF4-FFF2-40B4-BE49-F238E27FC236}">
                <a16:creationId xmlns:a16="http://schemas.microsoft.com/office/drawing/2014/main" id="{AD724895-424F-4546-89C6-C70C6F8E199E}"/>
              </a:ext>
            </a:extLst>
          </p:cNvPr>
          <p:cNvSpPr/>
          <p:nvPr/>
        </p:nvSpPr>
        <p:spPr>
          <a:xfrm>
            <a:off x="234315" y="3123865"/>
            <a:ext cx="2413635" cy="1939553"/>
          </a:xfrm>
          <a:prstGeom prst="roundRect">
            <a:avLst/>
          </a:prstGeom>
          <a:solidFill>
            <a:srgbClr val="F9C499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700" dirty="0">
                <a:solidFill>
                  <a:schemeClr val="tx1"/>
                </a:solidFill>
              </a:rPr>
              <a:t>Программное обеспечение (ПО)</a:t>
            </a:r>
          </a:p>
        </p:txBody>
      </p:sp>
      <p:sp>
        <p:nvSpPr>
          <p:cNvPr id="13" name="Прямоугольник: скругленные углы 12">
            <a:extLst>
              <a:ext uri="{FF2B5EF4-FFF2-40B4-BE49-F238E27FC236}">
                <a16:creationId xmlns:a16="http://schemas.microsoft.com/office/drawing/2014/main" id="{A8A1B808-51DC-4FD3-8CC7-D09C8857C86E}"/>
              </a:ext>
            </a:extLst>
          </p:cNvPr>
          <p:cNvSpPr/>
          <p:nvPr/>
        </p:nvSpPr>
        <p:spPr>
          <a:xfrm>
            <a:off x="234315" y="5124451"/>
            <a:ext cx="2413635" cy="514350"/>
          </a:xfrm>
          <a:prstGeom prst="roundRect">
            <a:avLst/>
          </a:prstGeom>
          <a:solidFill>
            <a:srgbClr val="D99690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ru-RU" sz="1700" dirty="0">
                <a:solidFill>
                  <a:schemeClr val="tx1"/>
                </a:solidFill>
              </a:rPr>
              <a:t>Маршрутизатор (роутер) с ПО</a:t>
            </a:r>
          </a:p>
        </p:txBody>
      </p:sp>
      <p:sp>
        <p:nvSpPr>
          <p:cNvPr id="17" name="Прямоугольник: скругленные углы 16">
            <a:extLst>
              <a:ext uri="{FF2B5EF4-FFF2-40B4-BE49-F238E27FC236}">
                <a16:creationId xmlns:a16="http://schemas.microsoft.com/office/drawing/2014/main" id="{B11ABD62-3880-40A2-947A-CF3ABB3FFEE9}"/>
              </a:ext>
            </a:extLst>
          </p:cNvPr>
          <p:cNvSpPr/>
          <p:nvPr/>
        </p:nvSpPr>
        <p:spPr>
          <a:xfrm>
            <a:off x="390526" y="2671307"/>
            <a:ext cx="2257424" cy="345281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>
                <a:solidFill>
                  <a:schemeClr val="tx1"/>
                </a:solidFill>
              </a:rPr>
              <a:t>Реализация</a:t>
            </a:r>
          </a:p>
        </p:txBody>
      </p:sp>
      <p:pic>
        <p:nvPicPr>
          <p:cNvPr id="23" name="Picture 2" descr="Ð­ÑÐ°Ð»Ð¾Ð½Ð½Ð°Ñ ÑÐµÑÐµÐ²Ð°Ñ Ð¼Ð¾Ð´ÐµÐ»Ñ OSI Ð¸ ÑÑÐ°Ð»Ð¾Ð½Ð½Ð°Ñ ÑÐµÑÐµÐ²Ð°Ñ Ð¼Ð¾Ð´ÐµÐ»Ñ TCP/IP Ð¸Ð»Ð¸ Ð¼Ð¾Ð´ÐµÐ»Ñ DOD">
            <a:extLst>
              <a:ext uri="{FF2B5EF4-FFF2-40B4-BE49-F238E27FC236}">
                <a16:creationId xmlns:a16="http://schemas.microsoft.com/office/drawing/2014/main" id="{C4673403-0EC8-4A6C-914B-459CED2305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03" r="-989"/>
          <a:stretch/>
        </p:blipFill>
        <p:spPr bwMode="auto">
          <a:xfrm>
            <a:off x="6848402" y="2771776"/>
            <a:ext cx="2196000" cy="3902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06853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30F7433-E4C6-4C30-B058-BC6FC6452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Модель </a:t>
            </a:r>
            <a:r>
              <a:rPr lang="en-US" dirty="0"/>
              <a:t>OSI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956CF91-7EC7-42F2-A8C8-AC2ED94949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Picture 2" descr="ÐÐ¾Ð´ÐµÐ»Ð¸ OSI - ÑÑÐ¾Ð²Ð½Ð¸ Ð¸ ÑÑÐ½ÐºÑÐ¸Ð¸ ">
            <a:extLst>
              <a:ext uri="{FF2B5EF4-FFF2-40B4-BE49-F238E27FC236}">
                <a16:creationId xmlns:a16="http://schemas.microsoft.com/office/drawing/2014/main" id="{6A49E642-EAC3-4049-9BE8-E3AC298C23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391" y="1387474"/>
            <a:ext cx="4112683" cy="510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76844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01A1DC2-2365-4848-99A0-19748014DC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63561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/>
              <a:t>Модель </a:t>
            </a:r>
            <a:r>
              <a:rPr lang="en-US" dirty="0"/>
              <a:t>OSI </a:t>
            </a:r>
            <a:r>
              <a:rPr lang="ru-RU" dirty="0"/>
              <a:t>7. Прикладной уровень </a:t>
            </a:r>
          </a:p>
        </p:txBody>
      </p:sp>
      <p:pic>
        <p:nvPicPr>
          <p:cNvPr id="1026" name="Picture 2" descr="Ð­ÑÐ°Ð»Ð¾Ð½Ð½Ð°Ñ ÑÐµÑÐµÐ²Ð°Ñ Ð¼Ð¾Ð´ÐµÐ»Ñ OSI">
            <a:extLst>
              <a:ext uri="{FF2B5EF4-FFF2-40B4-BE49-F238E27FC236}">
                <a16:creationId xmlns:a16="http://schemas.microsoft.com/office/drawing/2014/main" id="{0A5F68FE-F526-4F0B-AE66-A032A3970C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3550" y="2373490"/>
            <a:ext cx="3296735" cy="3841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Объект 5">
            <a:extLst>
              <a:ext uri="{FF2B5EF4-FFF2-40B4-BE49-F238E27FC236}">
                <a16:creationId xmlns:a16="http://schemas.microsoft.com/office/drawing/2014/main" id="{1F1A34FC-3D15-40A3-B275-284CA88419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512" y="1268760"/>
            <a:ext cx="8536570" cy="5395913"/>
          </a:xfrm>
        </p:spPr>
        <p:txBody>
          <a:bodyPr>
            <a:normAutofit/>
          </a:bodyPr>
          <a:lstStyle/>
          <a:p>
            <a:pPr marL="285750" indent="-285750"/>
            <a:r>
              <a:rPr lang="ru-RU" sz="2000" dirty="0"/>
              <a:t>Прикладной уровень (</a:t>
            </a:r>
            <a:r>
              <a:rPr lang="ru-RU" sz="2000" dirty="0" err="1"/>
              <a:t>application</a:t>
            </a:r>
            <a:r>
              <a:rPr lang="ru-RU" sz="2000" dirty="0"/>
              <a:t> </a:t>
            </a:r>
            <a:r>
              <a:rPr lang="ru-RU" sz="2000" dirty="0" err="1"/>
              <a:t>layer</a:t>
            </a:r>
            <a:r>
              <a:rPr lang="ru-RU" sz="2000" dirty="0"/>
              <a:t>)</a:t>
            </a:r>
          </a:p>
          <a:p>
            <a:pPr marL="285750" indent="-285750"/>
            <a:r>
              <a:rPr lang="ru-RU" sz="2000" dirty="0"/>
              <a:t>Функции:</a:t>
            </a:r>
          </a:p>
          <a:p>
            <a:pPr marL="447675" indent="-285750"/>
            <a:r>
              <a:rPr lang="ru-RU" sz="2000" dirty="0"/>
              <a:t> Осуществляет связь пользовательских приложений с сетью. </a:t>
            </a:r>
          </a:p>
          <a:p>
            <a:pPr marL="628650" lvl="1" indent="-285750"/>
            <a:r>
              <a:rPr lang="ru-RU" sz="2000" dirty="0"/>
              <a:t>Например: </a:t>
            </a:r>
          </a:p>
          <a:p>
            <a:pPr marL="742950" lvl="1" indent="-285750">
              <a:lnSpc>
                <a:spcPct val="100000"/>
              </a:lnSpc>
              <a:spcBef>
                <a:spcPts val="1200"/>
              </a:spcBef>
            </a:pPr>
            <a:r>
              <a:rPr lang="ru-RU" sz="2000" dirty="0"/>
              <a:t>просмотр веб-страниц (HTTP),</a:t>
            </a:r>
          </a:p>
          <a:p>
            <a:pPr marL="742950" lvl="1" indent="-285750">
              <a:lnSpc>
                <a:spcPct val="100000"/>
              </a:lnSpc>
              <a:spcBef>
                <a:spcPts val="1200"/>
              </a:spcBef>
            </a:pPr>
            <a:r>
              <a:rPr lang="ru-RU" sz="2000" dirty="0"/>
              <a:t>передача и приём почты (SMTP, POP3)</a:t>
            </a:r>
          </a:p>
          <a:p>
            <a:pPr marL="742950" lvl="1" indent="-285750">
              <a:lnSpc>
                <a:spcPct val="100000"/>
              </a:lnSpc>
              <a:spcBef>
                <a:spcPts val="1200"/>
              </a:spcBef>
            </a:pPr>
            <a:r>
              <a:rPr lang="ru-RU" sz="2000" dirty="0"/>
              <a:t>приём и получение файлов (FTP, TFTP), </a:t>
            </a:r>
          </a:p>
          <a:p>
            <a:pPr marL="742950" lvl="1" indent="-285750">
              <a:lnSpc>
                <a:spcPct val="100000"/>
              </a:lnSpc>
              <a:spcBef>
                <a:spcPts val="1200"/>
              </a:spcBef>
            </a:pPr>
            <a:r>
              <a:rPr lang="ru-RU" sz="2000" dirty="0"/>
              <a:t>удаленный доступ к терминальным</a:t>
            </a:r>
            <a:br>
              <a:rPr lang="ru-RU" sz="2000" dirty="0"/>
            </a:br>
            <a:r>
              <a:rPr lang="ru-RU" sz="2000" dirty="0"/>
              <a:t>устройствами (</a:t>
            </a:r>
            <a:r>
              <a:rPr lang="ru-RU" sz="2000" dirty="0" err="1"/>
              <a:t>Telnet</a:t>
            </a:r>
            <a:r>
              <a:rPr lang="ru-RU" sz="2000" dirty="0"/>
              <a:t>).</a:t>
            </a:r>
          </a:p>
          <a:p>
            <a:pPr marL="742950" lvl="1" indent="-285750">
              <a:lnSpc>
                <a:spcPct val="100000"/>
              </a:lnSpc>
              <a:spcBef>
                <a:spcPts val="1200"/>
              </a:spcBef>
            </a:pPr>
            <a:r>
              <a:rPr lang="ru-RU" sz="2000" dirty="0"/>
              <a:t>База данных </a:t>
            </a:r>
            <a:r>
              <a:rPr lang="en-US" sz="2000" dirty="0"/>
              <a:t>IP </a:t>
            </a:r>
            <a:r>
              <a:rPr lang="ru-RU" sz="2000" dirty="0"/>
              <a:t>адресов 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ru-RU" sz="2000" dirty="0"/>
              <a:t>по имени хоста </a:t>
            </a:r>
            <a:r>
              <a:rPr lang="en-US" sz="2000" dirty="0"/>
              <a:t>(DNS)</a:t>
            </a:r>
          </a:p>
          <a:p>
            <a:pPr marL="742950" lvl="1" indent="-285750">
              <a:lnSpc>
                <a:spcPct val="100000"/>
              </a:lnSpc>
              <a:spcBef>
                <a:spcPts val="1200"/>
              </a:spcBef>
            </a:pPr>
            <a:r>
              <a:rPr lang="en-US" sz="2000" dirty="0"/>
              <a:t>SSH – </a:t>
            </a:r>
            <a:r>
              <a:rPr lang="ru-RU" sz="2000" dirty="0"/>
              <a:t>удаленное управление</a:t>
            </a:r>
            <a:br>
              <a:rPr lang="ru-RU" sz="2000" dirty="0"/>
            </a:br>
            <a:r>
              <a:rPr lang="ru-RU" sz="2000" dirty="0"/>
              <a:t>операционными системами.</a:t>
            </a:r>
          </a:p>
          <a:p>
            <a:pPr marL="742950" lvl="1" indent="-285750"/>
            <a:endParaRPr lang="ru-RU" sz="2000" dirty="0"/>
          </a:p>
          <a:p>
            <a:pPr marL="742950" lvl="1" indent="-285750"/>
            <a:endParaRPr lang="ru-RU" sz="2000" dirty="0"/>
          </a:p>
          <a:p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42672522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01A1DC2-2365-4848-99A0-19748014DC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925" y="365126"/>
            <a:ext cx="8543925" cy="563561"/>
          </a:xfrm>
        </p:spPr>
        <p:txBody>
          <a:bodyPr>
            <a:noAutofit/>
          </a:bodyPr>
          <a:lstStyle/>
          <a:p>
            <a:pPr algn="ctr"/>
            <a:r>
              <a:rPr lang="ru-RU" sz="3600" dirty="0"/>
              <a:t>Модель </a:t>
            </a:r>
            <a:r>
              <a:rPr lang="en-US" sz="3600" dirty="0"/>
              <a:t>OSI </a:t>
            </a:r>
            <a:r>
              <a:rPr lang="ru-RU" sz="3600" dirty="0"/>
              <a:t>6. Представительский уровень 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DC0E34F-BA02-473A-B1D2-63C8283988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7040" y="1123950"/>
            <a:ext cx="5639885" cy="5276849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Представительский уровень (</a:t>
            </a:r>
            <a:r>
              <a:rPr lang="ru-RU" sz="2000" dirty="0" err="1"/>
              <a:t>presentation</a:t>
            </a:r>
            <a:r>
              <a:rPr lang="ru-RU" sz="2000" dirty="0"/>
              <a:t> </a:t>
            </a:r>
            <a:r>
              <a:rPr lang="ru-RU" sz="2000" dirty="0" err="1"/>
              <a:t>layer</a:t>
            </a:r>
            <a:r>
              <a:rPr lang="ru-RU" sz="2000" dirty="0"/>
              <a:t>)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Функции: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кодирование/декодирование данных,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Сжатие данных, 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Шифрование данных,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согласование разных протоколов</a:t>
            </a:r>
            <a:endParaRPr lang="en-US" sz="20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ru-RU" sz="12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Например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При отправки изображения протокол </a:t>
            </a:r>
            <a:br>
              <a:rPr lang="ru-RU" sz="2000" dirty="0"/>
            </a:br>
            <a:r>
              <a:rPr lang="ru-RU" sz="2000" dirty="0"/>
              <a:t>прикладного уровня SMTP отправляет</a:t>
            </a:r>
            <a:br>
              <a:rPr lang="ru-RU" sz="2000" dirty="0"/>
            </a:br>
            <a:r>
              <a:rPr lang="ru-RU" sz="2000" dirty="0"/>
              <a:t> фотографию на уровень Представления</a:t>
            </a:r>
            <a:br>
              <a:rPr lang="ru-RU" sz="2000" dirty="0"/>
            </a:br>
            <a:r>
              <a:rPr lang="ru-RU" sz="2000" dirty="0"/>
              <a:t> где оно преобразуется в пакеты данных.</a:t>
            </a:r>
          </a:p>
        </p:txBody>
      </p:sp>
      <p:pic>
        <p:nvPicPr>
          <p:cNvPr id="1026" name="Picture 2" descr="Ð­ÑÐ°Ð»Ð¾Ð½Ð½Ð°Ñ ÑÐµÑÐµÐ²Ð°Ñ Ð¼Ð¾Ð´ÐµÐ»Ñ OSI">
            <a:extLst>
              <a:ext uri="{FF2B5EF4-FFF2-40B4-BE49-F238E27FC236}">
                <a16:creationId xmlns:a16="http://schemas.microsoft.com/office/drawing/2014/main" id="{0A5F68FE-F526-4F0B-AE66-A032A3970C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2375" y="2781300"/>
            <a:ext cx="2844585" cy="3314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47950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01A1DC2-2365-4848-99A0-19748014DC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85750"/>
            <a:ext cx="7886700" cy="563561"/>
          </a:xfrm>
        </p:spPr>
        <p:txBody>
          <a:bodyPr>
            <a:noAutofit/>
          </a:bodyPr>
          <a:lstStyle/>
          <a:p>
            <a:pPr algn="ctr"/>
            <a:r>
              <a:rPr lang="ru-RU" sz="3600" dirty="0"/>
              <a:t>Модель </a:t>
            </a:r>
            <a:r>
              <a:rPr lang="en-US" sz="3600" dirty="0"/>
              <a:t>OSI </a:t>
            </a:r>
            <a:r>
              <a:rPr lang="ru-RU" sz="3600" dirty="0"/>
              <a:t>5. Сеансовый уровень 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DC0E34F-BA02-473A-B1D2-63C8283988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8125" y="852488"/>
            <a:ext cx="8468810" cy="1966912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Сеансовый уровень или уровень сессий(</a:t>
            </a:r>
            <a:r>
              <a:rPr lang="ru-RU" sz="2000" dirty="0" err="1"/>
              <a:t>session</a:t>
            </a:r>
            <a:r>
              <a:rPr lang="ru-RU" sz="2000" dirty="0"/>
              <a:t> </a:t>
            </a:r>
            <a:r>
              <a:rPr lang="ru-RU" sz="2000" dirty="0" err="1"/>
              <a:t>layer</a:t>
            </a:r>
            <a:r>
              <a:rPr lang="ru-RU" sz="2000" dirty="0"/>
              <a:t>) - организует сеанс связи между компьютерами.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Функции: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созданием/завершением сеанса обменом информацией, 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синхронизация задач, 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определением права на передачу данных. 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ru-RU" sz="2000" dirty="0"/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DA606C4D-6978-404B-9632-733AE1FBEE50}"/>
              </a:ext>
            </a:extLst>
          </p:cNvPr>
          <p:cNvSpPr txBox="1">
            <a:spLocks/>
          </p:cNvSpPr>
          <p:nvPr/>
        </p:nvSpPr>
        <p:spPr>
          <a:xfrm>
            <a:off x="133350" y="2819400"/>
            <a:ext cx="6181724" cy="37528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Например: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ru-RU" sz="1800" dirty="0"/>
              <a:t>аудио и видеоконференции, на этом уровне устанавливается, каким кодеком будет кодироваться сигнал, причем этот кодек должен присутствовать на обеих машинах. 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ru-RU" sz="1800" dirty="0"/>
              <a:t>протокол SMPP (</a:t>
            </a:r>
            <a:r>
              <a:rPr lang="ru-RU" sz="1800" dirty="0" err="1"/>
              <a:t>Short</a:t>
            </a:r>
            <a:r>
              <a:rPr lang="ru-RU" sz="1800" dirty="0"/>
              <a:t> </a:t>
            </a:r>
            <a:r>
              <a:rPr lang="ru-RU" sz="1800" dirty="0" err="1"/>
              <a:t>message</a:t>
            </a:r>
            <a:r>
              <a:rPr lang="ru-RU" sz="1800" dirty="0"/>
              <a:t> </a:t>
            </a:r>
            <a:r>
              <a:rPr lang="ru-RU" sz="1800" dirty="0" err="1"/>
              <a:t>peer-to-peer</a:t>
            </a:r>
            <a:r>
              <a:rPr lang="ru-RU" sz="1800" dirty="0"/>
              <a:t> </a:t>
            </a:r>
            <a:r>
              <a:rPr lang="ru-RU" sz="1800" dirty="0" err="1"/>
              <a:t>protocol</a:t>
            </a:r>
            <a:r>
              <a:rPr lang="ru-RU" sz="1800" dirty="0"/>
              <a:t>), с помощью него отправляются СМС и USSD запросы. 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ru-RU" sz="1800" dirty="0"/>
              <a:t>PAP (</a:t>
            </a:r>
            <a:r>
              <a:rPr lang="ru-RU" sz="1800" dirty="0" err="1"/>
              <a:t>Password</a:t>
            </a:r>
            <a:r>
              <a:rPr lang="ru-RU" sz="1800" dirty="0"/>
              <a:t> </a:t>
            </a:r>
            <a:r>
              <a:rPr lang="ru-RU" sz="1800" dirty="0" err="1"/>
              <a:t>Authentication</a:t>
            </a:r>
            <a:r>
              <a:rPr lang="ru-RU" sz="1800" dirty="0"/>
              <a:t> </a:t>
            </a:r>
            <a:r>
              <a:rPr lang="ru-RU" sz="1800" dirty="0" err="1"/>
              <a:t>Protocol</a:t>
            </a:r>
            <a:r>
              <a:rPr lang="ru-RU" sz="1800" dirty="0"/>
              <a:t>) – это протокол для отправки имени пользователя и пароля на сервер без шифрования.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sz="1800" dirty="0"/>
              <a:t>RPC (Remote Procedure Call) – </a:t>
            </a:r>
            <a:r>
              <a:rPr lang="ru-RU" sz="1800" dirty="0"/>
              <a:t>протокол удаленного вызова процедур в ОС</a:t>
            </a:r>
          </a:p>
        </p:txBody>
      </p:sp>
      <p:pic>
        <p:nvPicPr>
          <p:cNvPr id="7" name="Picture 2" descr="Ð­ÑÐ°Ð»Ð¾Ð½Ð½Ð°Ñ ÑÐµÑÐµÐ²Ð°Ñ Ð¼Ð¾Ð´ÐµÐ»Ñ OSI">
            <a:extLst>
              <a:ext uri="{FF2B5EF4-FFF2-40B4-BE49-F238E27FC236}">
                <a16:creationId xmlns:a16="http://schemas.microsoft.com/office/drawing/2014/main" id="{ECB9717C-EEB5-454B-8494-DE7AF40D0E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r="35573"/>
          <a:stretch/>
        </p:blipFill>
        <p:spPr bwMode="auto">
          <a:xfrm>
            <a:off x="6496051" y="2730676"/>
            <a:ext cx="2124000" cy="3841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97168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01A1DC2-2365-4848-99A0-19748014DC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575" y="365126"/>
            <a:ext cx="8105775" cy="563561"/>
          </a:xfrm>
        </p:spPr>
        <p:txBody>
          <a:bodyPr>
            <a:noAutofit/>
          </a:bodyPr>
          <a:lstStyle/>
          <a:p>
            <a:pPr algn="ctr"/>
            <a:r>
              <a:rPr lang="ru-RU" sz="3600" dirty="0"/>
              <a:t>Модель </a:t>
            </a:r>
            <a:r>
              <a:rPr lang="en-US" sz="3600" dirty="0"/>
              <a:t>OSI </a:t>
            </a:r>
            <a:r>
              <a:rPr lang="ru-RU" sz="3600" dirty="0"/>
              <a:t>4. Транспортный уровень 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DC0E34F-BA02-473A-B1D2-63C8283988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265" y="928687"/>
            <a:ext cx="8468810" cy="1357313"/>
          </a:xfrm>
        </p:spPr>
        <p:txBody>
          <a:bodyPr>
            <a:noAutofit/>
          </a:bodyPr>
          <a:lstStyle/>
          <a:p>
            <a:r>
              <a:rPr lang="ru-RU" sz="2000" dirty="0"/>
              <a:t>Транспортный уровень (</a:t>
            </a:r>
            <a:r>
              <a:rPr lang="ru-RU" sz="2000" dirty="0" err="1"/>
              <a:t>transport</a:t>
            </a:r>
            <a:r>
              <a:rPr lang="ru-RU" sz="2000" dirty="0"/>
              <a:t> </a:t>
            </a:r>
            <a:r>
              <a:rPr lang="ru-RU" sz="2000" dirty="0" err="1"/>
              <a:t>layer</a:t>
            </a:r>
            <a:r>
              <a:rPr lang="ru-RU" sz="2000" dirty="0"/>
              <a:t>). </a:t>
            </a:r>
          </a:p>
          <a:p>
            <a:r>
              <a:rPr lang="ru-RU" sz="2000" dirty="0"/>
              <a:t>Функции: </a:t>
            </a:r>
          </a:p>
          <a:p>
            <a:pPr lvl="1"/>
            <a:r>
              <a:rPr lang="ru-RU" sz="2000" dirty="0"/>
              <a:t>обеспечивает надёжность передачи данных от отправителя к получателю.</a:t>
            </a: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C9DC1889-3ACE-422B-A62E-E118BA0C511B}"/>
              </a:ext>
            </a:extLst>
          </p:cNvPr>
          <p:cNvSpPr txBox="1">
            <a:spLocks/>
          </p:cNvSpPr>
          <p:nvPr/>
        </p:nvSpPr>
        <p:spPr>
          <a:xfrm>
            <a:off x="132265" y="2286000"/>
            <a:ext cx="6058985" cy="43243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dirty="0"/>
              <a:t>Например протоколы </a:t>
            </a:r>
            <a:r>
              <a:rPr lang="en-US" sz="2000" dirty="0"/>
              <a:t>UDP </a:t>
            </a:r>
            <a:r>
              <a:rPr lang="ru-RU" sz="2000" dirty="0"/>
              <a:t>и </a:t>
            </a:r>
            <a:r>
              <a:rPr lang="en-US" sz="2000" dirty="0"/>
              <a:t>TCP</a:t>
            </a:r>
            <a:r>
              <a:rPr lang="ru-RU" sz="2000" dirty="0"/>
              <a:t>:</a:t>
            </a:r>
          </a:p>
          <a:p>
            <a:pPr marL="542925" lvl="1"/>
            <a:r>
              <a:rPr lang="ru-RU" sz="2000" dirty="0"/>
              <a:t>UDP (</a:t>
            </a:r>
            <a:r>
              <a:rPr lang="ru-RU" sz="2000" dirty="0" err="1"/>
              <a:t>User</a:t>
            </a:r>
            <a:r>
              <a:rPr lang="ru-RU" sz="2000" dirty="0"/>
              <a:t> </a:t>
            </a:r>
            <a:r>
              <a:rPr lang="ru-RU" sz="2000" dirty="0" err="1"/>
              <a:t>Datagram</a:t>
            </a:r>
            <a:r>
              <a:rPr lang="ru-RU" sz="2000" dirty="0"/>
              <a:t> </a:t>
            </a:r>
            <a:r>
              <a:rPr lang="ru-RU" sz="2000" dirty="0" err="1"/>
              <a:t>Protocol</a:t>
            </a:r>
            <a:r>
              <a:rPr lang="ru-RU" sz="2000" dirty="0"/>
              <a:t>) </a:t>
            </a:r>
            <a:endParaRPr lang="en-US" sz="2000" dirty="0"/>
          </a:p>
          <a:p>
            <a:pPr marL="809625" lvl="1">
              <a:spcBef>
                <a:spcPts val="0"/>
              </a:spcBef>
            </a:pPr>
            <a:r>
              <a:rPr lang="ru-RU" sz="2000" dirty="0"/>
              <a:t>без установления соединения, </a:t>
            </a:r>
            <a:endParaRPr lang="en-US" sz="2000" dirty="0"/>
          </a:p>
          <a:p>
            <a:pPr marL="809625" lvl="1">
              <a:spcBef>
                <a:spcPts val="0"/>
              </a:spcBef>
            </a:pPr>
            <a:r>
              <a:rPr lang="ru-RU" sz="2000" dirty="0"/>
              <a:t>не подтверждает доставку данных </a:t>
            </a:r>
            <a:endParaRPr lang="en-US" sz="2000" dirty="0"/>
          </a:p>
          <a:p>
            <a:pPr marL="809625" lvl="1">
              <a:spcBef>
                <a:spcPts val="0"/>
              </a:spcBef>
            </a:pPr>
            <a:r>
              <a:rPr lang="ru-RU" sz="2000" dirty="0"/>
              <a:t>не делает повторы (скорость передачи выше). </a:t>
            </a:r>
          </a:p>
          <a:p>
            <a:pPr lvl="2"/>
            <a:r>
              <a:rPr lang="ru-RU" sz="1800" dirty="0"/>
              <a:t>Используется для </a:t>
            </a:r>
            <a:r>
              <a:rPr lang="ru-RU" sz="1800" dirty="0" err="1"/>
              <a:t>изображний</a:t>
            </a:r>
            <a:r>
              <a:rPr lang="ru-RU" sz="1800" dirty="0"/>
              <a:t>, видео и аудио – большие длинные потоки данных. </a:t>
            </a:r>
          </a:p>
          <a:p>
            <a:pPr marL="542925" lvl="1">
              <a:spcBef>
                <a:spcPts val="1200"/>
              </a:spcBef>
              <a:tabLst>
                <a:tab pos="542925" algn="l"/>
              </a:tabLst>
            </a:pPr>
            <a:r>
              <a:rPr lang="ru-RU" sz="2000" dirty="0"/>
              <a:t>TCP протокол (</a:t>
            </a:r>
            <a:r>
              <a:rPr lang="ru-RU" sz="2000" dirty="0" err="1"/>
              <a:t>Transmission</a:t>
            </a:r>
            <a:r>
              <a:rPr lang="ru-RU" sz="2000" dirty="0"/>
              <a:t> </a:t>
            </a:r>
            <a:r>
              <a:rPr lang="ru-RU" sz="2000" dirty="0" err="1"/>
              <a:t>Control</a:t>
            </a:r>
            <a:r>
              <a:rPr lang="ru-RU" sz="2000" dirty="0"/>
              <a:t> </a:t>
            </a:r>
            <a:r>
              <a:rPr lang="ru-RU" sz="2000" dirty="0" err="1"/>
              <a:t>Protocol</a:t>
            </a:r>
            <a:r>
              <a:rPr lang="ru-RU" sz="2000" dirty="0"/>
              <a:t>),</a:t>
            </a:r>
            <a:endParaRPr lang="en-US" sz="2000" dirty="0"/>
          </a:p>
          <a:p>
            <a:pPr marL="809625" lvl="1">
              <a:spcBef>
                <a:spcPts val="0"/>
              </a:spcBef>
            </a:pPr>
            <a:r>
              <a:rPr lang="ru-RU" sz="2000" dirty="0"/>
              <a:t>перед передачей устанавливает соединение,</a:t>
            </a:r>
            <a:endParaRPr lang="en-US" sz="2000" dirty="0"/>
          </a:p>
          <a:p>
            <a:pPr marL="809625" lvl="1">
              <a:spcBef>
                <a:spcPts val="0"/>
              </a:spcBef>
            </a:pPr>
            <a:r>
              <a:rPr lang="ru-RU" sz="2000" dirty="0"/>
              <a:t>подтверждает доставку данных, </a:t>
            </a:r>
            <a:endParaRPr lang="en-US" sz="2000" dirty="0"/>
          </a:p>
          <a:p>
            <a:pPr marL="809625" lvl="1">
              <a:spcBef>
                <a:spcPts val="0"/>
              </a:spcBef>
            </a:pPr>
            <a:r>
              <a:rPr lang="ru-RU" sz="2000" dirty="0"/>
              <a:t>при необходимости делает повтор,</a:t>
            </a:r>
            <a:endParaRPr lang="en-US" sz="2000" dirty="0"/>
          </a:p>
          <a:p>
            <a:pPr marL="809625" lvl="1">
              <a:spcBef>
                <a:spcPts val="0"/>
              </a:spcBef>
            </a:pPr>
            <a:r>
              <a:rPr lang="ru-RU" sz="2000" dirty="0"/>
              <a:t>гарантирует целостность и правильную последовательность загружаемых данных.</a:t>
            </a:r>
          </a:p>
          <a:p>
            <a:pPr lvl="2"/>
            <a:r>
              <a:rPr lang="ru-RU" sz="1800" dirty="0"/>
              <a:t>Используется для текста, файлов, паролей и </a:t>
            </a:r>
            <a:r>
              <a:rPr lang="ru-RU" sz="1800" dirty="0" err="1"/>
              <a:t>тп</a:t>
            </a:r>
            <a:r>
              <a:rPr lang="ru-RU" sz="1800" dirty="0"/>
              <a:t>.</a:t>
            </a:r>
          </a:p>
        </p:txBody>
      </p:sp>
      <p:pic>
        <p:nvPicPr>
          <p:cNvPr id="6" name="Picture 2" descr="Ð­ÑÐ°Ð»Ð¾Ð½Ð½Ð°Ñ ÑÐµÑÐµÐ²Ð°Ñ Ð¼Ð¾Ð´ÐµÐ»Ñ OSI">
            <a:extLst>
              <a:ext uri="{FF2B5EF4-FFF2-40B4-BE49-F238E27FC236}">
                <a16:creationId xmlns:a16="http://schemas.microsoft.com/office/drawing/2014/main" id="{F6DCECCA-9F55-4072-BDD0-AB9103C8D9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r="35573"/>
          <a:stretch/>
        </p:blipFill>
        <p:spPr bwMode="auto">
          <a:xfrm>
            <a:off x="6705675" y="2438400"/>
            <a:ext cx="2124000" cy="3841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11668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01A1DC2-2365-4848-99A0-19748014DC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63561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/>
              <a:t>Модель </a:t>
            </a:r>
            <a:r>
              <a:rPr lang="en-US" dirty="0"/>
              <a:t>OSI </a:t>
            </a:r>
            <a:r>
              <a:rPr lang="ru-RU" dirty="0"/>
              <a:t>3. Сетевой уровень 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DC0E34F-BA02-473A-B1D2-63C8283988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790" y="928687"/>
            <a:ext cx="8860420" cy="3395662"/>
          </a:xfrm>
        </p:spPr>
        <p:txBody>
          <a:bodyPr>
            <a:noAutofit/>
          </a:bodyPr>
          <a:lstStyle/>
          <a:p>
            <a:r>
              <a:rPr lang="ru-RU" sz="2000" dirty="0"/>
              <a:t>Сетевой уровень (</a:t>
            </a:r>
            <a:r>
              <a:rPr lang="ru-RU" sz="2000" dirty="0" err="1"/>
              <a:t>network</a:t>
            </a:r>
            <a:r>
              <a:rPr lang="ru-RU" sz="2000" dirty="0"/>
              <a:t> </a:t>
            </a:r>
            <a:r>
              <a:rPr lang="ru-RU" sz="2000" dirty="0" err="1"/>
              <a:t>layer</a:t>
            </a:r>
            <a:r>
              <a:rPr lang="ru-RU" sz="2000" dirty="0"/>
              <a:t>) </a:t>
            </a:r>
          </a:p>
          <a:p>
            <a:pPr>
              <a:spcBef>
                <a:spcPts val="0"/>
              </a:spcBef>
            </a:pPr>
            <a:r>
              <a:rPr lang="ru-RU" sz="2000" dirty="0"/>
              <a:t>Функции:</a:t>
            </a:r>
          </a:p>
          <a:p>
            <a:pPr lvl="1">
              <a:spcBef>
                <a:spcPts val="0"/>
              </a:spcBef>
            </a:pPr>
            <a:r>
              <a:rPr lang="ru-RU" sz="2000" dirty="0"/>
              <a:t>определения пути передачи данных (маршрутизация).</a:t>
            </a:r>
          </a:p>
          <a:p>
            <a:pPr lvl="1">
              <a:spcBef>
                <a:spcPts val="0"/>
              </a:spcBef>
            </a:pPr>
            <a:r>
              <a:rPr lang="ru-RU" sz="2000" dirty="0"/>
              <a:t>трансляция логических адресов и имён в физические,</a:t>
            </a:r>
            <a:endParaRPr lang="en-US" sz="2000" dirty="0"/>
          </a:p>
          <a:p>
            <a:pPr lvl="1">
              <a:spcBef>
                <a:spcPts val="0"/>
              </a:spcBef>
            </a:pPr>
            <a:r>
              <a:rPr lang="ru-RU" sz="2000" dirty="0"/>
              <a:t>Формирование пакетов,</a:t>
            </a:r>
          </a:p>
          <a:p>
            <a:pPr lvl="1">
              <a:spcBef>
                <a:spcPts val="0"/>
              </a:spcBef>
            </a:pPr>
            <a:r>
              <a:rPr lang="ru-RU" sz="2000" dirty="0"/>
              <a:t>Исправление ошибок </a:t>
            </a:r>
          </a:p>
          <a:p>
            <a:pPr lvl="1">
              <a:spcBef>
                <a:spcPts val="0"/>
              </a:spcBef>
            </a:pPr>
            <a:r>
              <a:rPr lang="ru-RU" sz="2000" dirty="0"/>
              <a:t>отслеживание неполадок и заторов в сети. </a:t>
            </a:r>
          </a:p>
          <a:p>
            <a:pPr marL="447675" lvl="1">
              <a:spcBef>
                <a:spcPts val="0"/>
              </a:spcBef>
            </a:pPr>
            <a:r>
              <a:rPr lang="ru-RU" sz="1800" dirty="0"/>
              <a:t>Как правило маршрутизация данных осуществляется по протоколу IP (</a:t>
            </a:r>
            <a:r>
              <a:rPr lang="ru-RU" sz="1800" dirty="0" err="1"/>
              <a:t>Internet</a:t>
            </a:r>
            <a:r>
              <a:rPr lang="ru-RU" sz="1800" dirty="0"/>
              <a:t> </a:t>
            </a:r>
            <a:r>
              <a:rPr lang="ru-RU" sz="1800" dirty="0" err="1"/>
              <a:t>Protocol</a:t>
            </a:r>
            <a:r>
              <a:rPr lang="ru-RU" sz="1800" dirty="0"/>
              <a:t>). IP-адрес – это логический адрес в сети.</a:t>
            </a: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8CC513D0-EE38-479E-B897-99D612391888}"/>
              </a:ext>
            </a:extLst>
          </p:cNvPr>
          <p:cNvSpPr txBox="1">
            <a:spLocks/>
          </p:cNvSpPr>
          <p:nvPr/>
        </p:nvSpPr>
        <p:spPr>
          <a:xfrm>
            <a:off x="238123" y="3366290"/>
            <a:ext cx="6886577" cy="327099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6700" lvl="1" indent="-266700"/>
            <a:r>
              <a:rPr lang="ru-RU" sz="1800" dirty="0"/>
              <a:t>Например:</a:t>
            </a:r>
          </a:p>
          <a:p>
            <a:pPr marL="447675" lvl="2">
              <a:spcBef>
                <a:spcPts val="0"/>
              </a:spcBef>
            </a:pPr>
            <a:r>
              <a:rPr lang="ru-RU" sz="1800" dirty="0"/>
              <a:t>Протокол </a:t>
            </a:r>
            <a:r>
              <a:rPr lang="en-US" sz="1800" dirty="0"/>
              <a:t>IP - </a:t>
            </a:r>
            <a:r>
              <a:rPr lang="ru-RU" sz="1800" dirty="0"/>
              <a:t>это логический адрес устройства в сети</a:t>
            </a:r>
            <a:endParaRPr lang="en-US" sz="1800" dirty="0"/>
          </a:p>
          <a:p>
            <a:pPr marL="447675" lvl="3">
              <a:spcBef>
                <a:spcPts val="0"/>
              </a:spcBef>
            </a:pPr>
            <a:r>
              <a:rPr lang="ru-RU" sz="1600" dirty="0"/>
              <a:t>На данный момент действительны </a:t>
            </a:r>
            <a:r>
              <a:rPr lang="en-US" sz="1600" dirty="0"/>
              <a:t>IP </a:t>
            </a:r>
            <a:r>
              <a:rPr lang="ru-RU" sz="1600" dirty="0"/>
              <a:t>версии 4 и 6.</a:t>
            </a:r>
            <a:endParaRPr lang="en-US" sz="1600" dirty="0"/>
          </a:p>
          <a:p>
            <a:pPr marL="447675" lvl="2">
              <a:spcBef>
                <a:spcPts val="600"/>
              </a:spcBef>
            </a:pPr>
            <a:r>
              <a:rPr lang="en-US" sz="1800" dirty="0"/>
              <a:t>IPSec – </a:t>
            </a:r>
            <a:r>
              <a:rPr lang="ru-RU" sz="1800" dirty="0"/>
              <a:t>прокол защиты данных, передаваемых по </a:t>
            </a:r>
            <a:r>
              <a:rPr lang="en-US" sz="1800" dirty="0"/>
              <a:t>IP</a:t>
            </a:r>
          </a:p>
          <a:p>
            <a:pPr marL="447675" lvl="2">
              <a:spcBef>
                <a:spcPts val="600"/>
              </a:spcBef>
            </a:pPr>
            <a:r>
              <a:rPr lang="en-US" sz="1800" dirty="0"/>
              <a:t>RIP (Routing Information Protocol) – </a:t>
            </a:r>
            <a:r>
              <a:rPr lang="ru-RU" sz="1800" dirty="0"/>
              <a:t>прокол маршрутизации в небольших сетях</a:t>
            </a:r>
          </a:p>
          <a:p>
            <a:pPr marL="447675" lvl="2">
              <a:spcBef>
                <a:spcPts val="600"/>
              </a:spcBef>
            </a:pPr>
            <a:r>
              <a:rPr lang="en-US" sz="1800" dirty="0"/>
              <a:t>BGP</a:t>
            </a:r>
            <a:r>
              <a:rPr lang="ru-RU" sz="1800" dirty="0"/>
              <a:t> (</a:t>
            </a:r>
            <a:r>
              <a:rPr lang="en-US" sz="1800" dirty="0"/>
              <a:t>Border Gateway Protocol</a:t>
            </a:r>
            <a:r>
              <a:rPr lang="ru-RU" sz="1800" dirty="0"/>
              <a:t>)</a:t>
            </a:r>
            <a:r>
              <a:rPr lang="en-US" sz="1800" dirty="0"/>
              <a:t> – </a:t>
            </a:r>
            <a:r>
              <a:rPr lang="ru-RU" sz="1800" dirty="0"/>
              <a:t>протокол динамической маршрутизации сети </a:t>
            </a:r>
            <a:r>
              <a:rPr lang="en-US" sz="1800" dirty="0"/>
              <a:t>Internet</a:t>
            </a:r>
            <a:r>
              <a:rPr lang="ru-RU" sz="1800" dirty="0"/>
              <a:t>.</a:t>
            </a:r>
          </a:p>
          <a:p>
            <a:pPr marL="447675" lvl="2">
              <a:spcBef>
                <a:spcPts val="600"/>
              </a:spcBef>
            </a:pPr>
            <a:r>
              <a:rPr lang="en-US" sz="1800" dirty="0"/>
              <a:t>DHCP</a:t>
            </a:r>
            <a:r>
              <a:rPr lang="ru-RU" sz="1800" dirty="0"/>
              <a:t> (</a:t>
            </a:r>
            <a:r>
              <a:rPr lang="en-US" sz="1800" dirty="0"/>
              <a:t>Dynamic Host Configuration Protocol  </a:t>
            </a:r>
            <a:r>
              <a:rPr lang="ru-RU" sz="1800" dirty="0"/>
              <a:t>)</a:t>
            </a:r>
            <a:r>
              <a:rPr lang="en-US" sz="1800" dirty="0"/>
              <a:t>  - </a:t>
            </a:r>
            <a:r>
              <a:rPr lang="ru-RU" sz="1800" dirty="0"/>
              <a:t>протокол динамической (автоматической) выдачи </a:t>
            </a:r>
            <a:r>
              <a:rPr lang="en-US" sz="1800" dirty="0"/>
              <a:t>IP </a:t>
            </a:r>
            <a:r>
              <a:rPr lang="ru-RU" sz="1800" dirty="0"/>
              <a:t>адресов</a:t>
            </a:r>
          </a:p>
          <a:p>
            <a:pPr marL="447675" lvl="2">
              <a:spcBef>
                <a:spcPts val="600"/>
              </a:spcBef>
            </a:pPr>
            <a:r>
              <a:rPr lang="en-US" sz="1800" dirty="0"/>
              <a:t>APR </a:t>
            </a:r>
            <a:r>
              <a:rPr lang="ru-RU" sz="1800" dirty="0"/>
              <a:t>и </a:t>
            </a:r>
            <a:r>
              <a:rPr lang="en-US" sz="1800" dirty="0"/>
              <a:t>RAPR – </a:t>
            </a:r>
            <a:r>
              <a:rPr lang="ru-RU" sz="1800" dirty="0"/>
              <a:t>протоколы преобразования </a:t>
            </a:r>
            <a:r>
              <a:rPr lang="en-US" sz="1800" dirty="0"/>
              <a:t>IP </a:t>
            </a:r>
            <a:r>
              <a:rPr lang="ru-RU" sz="1800" dirty="0"/>
              <a:t>адреса в </a:t>
            </a:r>
            <a:r>
              <a:rPr lang="en-US" sz="1800" dirty="0"/>
              <a:t>MAC</a:t>
            </a:r>
            <a:r>
              <a:rPr lang="ru-RU" sz="1800" dirty="0"/>
              <a:t> и обратно.</a:t>
            </a:r>
          </a:p>
          <a:p>
            <a:pPr marL="819150" lvl="2"/>
            <a:endParaRPr lang="ru-RU" sz="1800" dirty="0"/>
          </a:p>
          <a:p>
            <a:pPr marL="819150" lvl="2"/>
            <a:endParaRPr lang="ru-RU" sz="1800" dirty="0"/>
          </a:p>
          <a:p>
            <a:pPr lvl="1"/>
            <a:endParaRPr lang="ru-RU" sz="1800" dirty="0"/>
          </a:p>
        </p:txBody>
      </p:sp>
      <p:pic>
        <p:nvPicPr>
          <p:cNvPr id="6" name="Picture 2" descr="Ð­ÑÐ°Ð»Ð¾Ð½Ð½Ð°Ñ ÑÐµÑÐµÐ²Ð°Ñ Ð¼Ð¾Ð´ÐµÐ»Ñ OSI">
            <a:extLst>
              <a:ext uri="{FF2B5EF4-FFF2-40B4-BE49-F238E27FC236}">
                <a16:creationId xmlns:a16="http://schemas.microsoft.com/office/drawing/2014/main" id="{B6B03884-3FC4-48A4-BAC2-1B830B66A0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r="35573"/>
          <a:stretch/>
        </p:blipFill>
        <p:spPr bwMode="auto">
          <a:xfrm>
            <a:off x="7067752" y="3138528"/>
            <a:ext cx="1934458" cy="3498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70967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01A1DC2-2365-4848-99A0-19748014DC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612" y="252725"/>
            <a:ext cx="8491860" cy="563561"/>
          </a:xfrm>
        </p:spPr>
        <p:txBody>
          <a:bodyPr>
            <a:noAutofit/>
          </a:bodyPr>
          <a:lstStyle/>
          <a:p>
            <a:pPr algn="ctr"/>
            <a:r>
              <a:rPr lang="ru-RU" sz="3600" dirty="0"/>
              <a:t>Модель </a:t>
            </a:r>
            <a:r>
              <a:rPr lang="en-US" sz="3600" dirty="0"/>
              <a:t>OSI </a:t>
            </a:r>
            <a:r>
              <a:rPr lang="ru-RU" sz="3600" dirty="0"/>
              <a:t>3. Сетевой уровень</a:t>
            </a:r>
            <a:r>
              <a:rPr lang="en-US" sz="3600" dirty="0"/>
              <a:t>. IP</a:t>
            </a:r>
            <a:r>
              <a:rPr lang="ru-RU" sz="3600" dirty="0"/>
              <a:t> адреса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DC0E34F-BA02-473A-B1D2-63C8283988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209550" y="822635"/>
            <a:ext cx="9353550" cy="3967164"/>
          </a:xfrm>
        </p:spPr>
        <p:txBody>
          <a:bodyPr>
            <a:noAutofit/>
          </a:bodyPr>
          <a:lstStyle/>
          <a:p>
            <a:pPr lvl="1"/>
            <a:r>
              <a:rPr lang="en-US" sz="1800" dirty="0"/>
              <a:t>IPv4 32 </a:t>
            </a:r>
            <a:r>
              <a:rPr lang="ru-RU" sz="1800" dirty="0"/>
              <a:t>битны</a:t>
            </a:r>
            <a:r>
              <a:rPr lang="en-US" sz="1800" dirty="0"/>
              <a:t>t</a:t>
            </a:r>
            <a:r>
              <a:rPr lang="ru-RU" sz="1800" dirty="0"/>
              <a:t> адрес вида 192.168.1.1 (макс. Значение 255.255.255.255)</a:t>
            </a:r>
          </a:p>
          <a:p>
            <a:pPr lvl="2"/>
            <a:r>
              <a:rPr lang="ru-RU" sz="1800" dirty="0"/>
              <a:t>Технически адрес выглядит как 11000000.10101000.00000001.00000001</a:t>
            </a:r>
          </a:p>
          <a:p>
            <a:pPr lvl="2"/>
            <a:r>
              <a:rPr lang="ru-RU" sz="1800" i="1" dirty="0"/>
              <a:t>В </a:t>
            </a:r>
            <a:r>
              <a:rPr lang="en-US" sz="1800" i="1" dirty="0"/>
              <a:t>IPv6 </a:t>
            </a:r>
            <a:r>
              <a:rPr lang="ru-RU" sz="1800" i="1" dirty="0"/>
              <a:t>используются 128 битные адреса вида </a:t>
            </a:r>
            <a:r>
              <a:rPr lang="en-US" sz="1800" i="1" dirty="0"/>
              <a:t>FF02:0:0:0:0:1:FF00:</a:t>
            </a:r>
            <a:r>
              <a:rPr lang="ru-RU" sz="1800" i="1" dirty="0"/>
              <a:t>0</a:t>
            </a:r>
          </a:p>
          <a:p>
            <a:pPr lvl="1"/>
            <a:r>
              <a:rPr lang="en-US" sz="2000" dirty="0"/>
              <a:t>IP </a:t>
            </a:r>
            <a:r>
              <a:rPr lang="ru-RU" sz="2000" dirty="0"/>
              <a:t>адрес – это   адрес подсети и адрес устройства. </a:t>
            </a:r>
          </a:p>
          <a:p>
            <a:pPr lvl="2"/>
            <a:r>
              <a:rPr lang="ru-RU" sz="1700" dirty="0"/>
              <a:t>Адрес подсети можно определить по маске посети. Например если маска </a:t>
            </a:r>
          </a:p>
          <a:p>
            <a:pPr lvl="3"/>
            <a:r>
              <a:rPr lang="ru-RU" sz="1700" dirty="0"/>
              <a:t>255.255.255.0 (11111111.11111111.11111111.00000000)</a:t>
            </a:r>
            <a:br>
              <a:rPr lang="ru-RU" sz="1700" dirty="0"/>
            </a:br>
            <a:r>
              <a:rPr lang="ru-RU" sz="1700" dirty="0"/>
              <a:t>тогда адрес посети: 11000000.10101000.00000001.00000 - 192.168.1.0)</a:t>
            </a:r>
          </a:p>
          <a:p>
            <a:pPr lvl="3"/>
            <a:r>
              <a:rPr lang="ru-RU" dirty="0"/>
              <a:t>Адрес устройства 00001.</a:t>
            </a:r>
            <a:endParaRPr lang="en-US" dirty="0"/>
          </a:p>
          <a:p>
            <a:pPr marL="714375" lvl="3"/>
            <a:r>
              <a:rPr lang="ru-RU" dirty="0"/>
              <a:t>Маска часто записывается как 192.168.1.0</a:t>
            </a:r>
            <a:r>
              <a:rPr lang="en-US" dirty="0"/>
              <a:t>/24 – </a:t>
            </a:r>
            <a:r>
              <a:rPr lang="ru-RU" dirty="0"/>
              <a:t>то есть диапазон адресов</a:t>
            </a:r>
          </a:p>
          <a:p>
            <a:pPr marL="714375" lvl="3"/>
            <a:r>
              <a:rPr lang="ru-RU" dirty="0"/>
              <a:t>От 255.255.255.0 </a:t>
            </a:r>
            <a:r>
              <a:rPr lang="ru-RU" sz="1500" dirty="0"/>
              <a:t>(</a:t>
            </a:r>
            <a:r>
              <a:rPr lang="ru-RU" sz="1400" dirty="0"/>
              <a:t>11111111.11111111.11111111.00000000</a:t>
            </a:r>
            <a:r>
              <a:rPr lang="ru-RU" sz="1500" dirty="0"/>
              <a:t> – 24 единицы) </a:t>
            </a:r>
            <a:r>
              <a:rPr lang="ru-RU" dirty="0"/>
              <a:t>До 255.255.255.255</a:t>
            </a:r>
          </a:p>
          <a:p>
            <a:pPr marL="1171575" lvl="4"/>
            <a:r>
              <a:rPr lang="ru-RU" dirty="0"/>
              <a:t>Маска</a:t>
            </a:r>
            <a:r>
              <a:rPr lang="ru-RU" sz="1600" dirty="0"/>
              <a:t> 255.255.248.0 (11111111.11111111.11111000.00000000) </a:t>
            </a:r>
            <a:r>
              <a:rPr lang="ru-RU" sz="2000" dirty="0"/>
              <a:t>-</a:t>
            </a:r>
            <a:r>
              <a:rPr lang="en-US" sz="2000" dirty="0"/>
              <a:t>&gt;</a:t>
            </a:r>
            <a:r>
              <a:rPr lang="ru-RU" sz="1600" dirty="0"/>
              <a:t>192.168.1.0</a:t>
            </a:r>
            <a:r>
              <a:rPr lang="en-US" sz="1600" dirty="0"/>
              <a:t>/2</a:t>
            </a:r>
            <a:r>
              <a:rPr lang="ru-RU" sz="1600" dirty="0"/>
              <a:t>0.</a:t>
            </a:r>
          </a:p>
          <a:p>
            <a:pPr marL="1171575" lvl="4"/>
            <a:r>
              <a:rPr lang="ru-RU" dirty="0"/>
              <a:t>Маска</a:t>
            </a:r>
            <a:r>
              <a:rPr lang="ru-RU" sz="1400" dirty="0"/>
              <a:t> 255.255.255.128 </a:t>
            </a:r>
            <a:r>
              <a:rPr lang="ru-RU" sz="1600" dirty="0"/>
              <a:t>напр. Запишется как </a:t>
            </a:r>
            <a:r>
              <a:rPr lang="ru-RU" sz="1400" dirty="0"/>
              <a:t>192.168.1.0</a:t>
            </a:r>
            <a:r>
              <a:rPr lang="en-US" sz="1400" dirty="0"/>
              <a:t>/2</a:t>
            </a:r>
            <a:r>
              <a:rPr lang="ru-RU" sz="1400" dirty="0"/>
              <a:t>5</a:t>
            </a:r>
          </a:p>
          <a:p>
            <a:pPr marL="1171575" lvl="4"/>
            <a:r>
              <a:rPr lang="ru-RU" sz="1600" dirty="0"/>
              <a:t/>
            </a:r>
            <a:br>
              <a:rPr lang="ru-RU" sz="1600" dirty="0"/>
            </a:br>
            <a:r>
              <a:rPr lang="en-US" sz="1600" dirty="0"/>
              <a:t> </a:t>
            </a:r>
            <a:endParaRPr lang="ru-RU" sz="1500" dirty="0"/>
          </a:p>
          <a:p>
            <a:pPr lvl="1"/>
            <a:endParaRPr lang="ru-RU" sz="1400" dirty="0"/>
          </a:p>
        </p:txBody>
      </p:sp>
      <p:pic>
        <p:nvPicPr>
          <p:cNvPr id="6" name="Picture 2" descr="Ð­ÑÐ°Ð»Ð¾Ð½Ð½Ð°Ñ ÑÐµÑÐµÐ²Ð°Ñ Ð¼Ð¾Ð´ÐµÐ»Ñ OSI">
            <a:extLst>
              <a:ext uri="{FF2B5EF4-FFF2-40B4-BE49-F238E27FC236}">
                <a16:creationId xmlns:a16="http://schemas.microsoft.com/office/drawing/2014/main" id="{B6B03884-3FC4-48A4-BAC2-1B830B66A0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r="35573"/>
          <a:stretch/>
        </p:blipFill>
        <p:spPr bwMode="auto">
          <a:xfrm>
            <a:off x="7279421" y="4206251"/>
            <a:ext cx="1326416" cy="2399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7C2C3BB6-1A1B-4657-90DA-FC849EB8386C}"/>
              </a:ext>
            </a:extLst>
          </p:cNvPr>
          <p:cNvSpPr/>
          <p:nvPr/>
        </p:nvSpPr>
        <p:spPr>
          <a:xfrm>
            <a:off x="302358" y="4652673"/>
            <a:ext cx="7106734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222222"/>
                </a:solidFill>
              </a:rPr>
              <a:t>Для локальных сетей </a:t>
            </a:r>
            <a:r>
              <a:rPr lang="en-US" dirty="0">
                <a:solidFill>
                  <a:srgbClr val="222222"/>
                </a:solidFill>
              </a:rPr>
              <a:t>IPv4</a:t>
            </a:r>
            <a:r>
              <a:rPr lang="ru-RU" dirty="0">
                <a:solidFill>
                  <a:srgbClr val="222222"/>
                </a:solidFill>
              </a:rPr>
              <a:t> зарезервированы адреса</a:t>
            </a:r>
            <a:r>
              <a:rPr lang="en-US" dirty="0">
                <a:solidFill>
                  <a:srgbClr val="222222"/>
                </a:solidFill>
              </a:rPr>
              <a:t> </a:t>
            </a:r>
            <a:br>
              <a:rPr lang="en-US" dirty="0">
                <a:solidFill>
                  <a:srgbClr val="222222"/>
                </a:solidFill>
              </a:rPr>
            </a:br>
            <a:r>
              <a:rPr lang="ru-RU" dirty="0">
                <a:solidFill>
                  <a:srgbClr val="222222"/>
                </a:solidFill>
              </a:rPr>
              <a:t>10.0.0.0/8, 172.16.0.0/12 или 192.168.0.0/16. </a:t>
            </a:r>
          </a:p>
          <a:p>
            <a:pPr marL="542925" lvl="1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222222"/>
                </a:solidFill>
              </a:rPr>
              <a:t>Для выхода в глобальную сеть внутренний IP-адрес  сервер заменяет на внешний IP-адрес (напр., прокси сервер).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222222"/>
                </a:solidFill>
              </a:rPr>
              <a:t>Внешний адрес выдается провайдером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222222"/>
                </a:solidFill>
              </a:rPr>
              <a:t>Провайдеру адреса выдаются региональным интернет-регистратором (</a:t>
            </a:r>
            <a:r>
              <a:rPr lang="ru-RU" dirty="0" err="1">
                <a:solidFill>
                  <a:srgbClr val="222222"/>
                </a:solidFill>
              </a:rPr>
              <a:t>Regional</a:t>
            </a:r>
            <a:r>
              <a:rPr lang="ru-RU" dirty="0">
                <a:solidFill>
                  <a:srgbClr val="222222"/>
                </a:solidFill>
              </a:rPr>
              <a:t> </a:t>
            </a:r>
            <a:r>
              <a:rPr lang="ru-RU" dirty="0" err="1">
                <a:solidFill>
                  <a:srgbClr val="222222"/>
                </a:solidFill>
              </a:rPr>
              <a:t>Internet</a:t>
            </a:r>
            <a:r>
              <a:rPr lang="ru-RU" dirty="0">
                <a:solidFill>
                  <a:srgbClr val="222222"/>
                </a:solidFill>
              </a:rPr>
              <a:t> </a:t>
            </a:r>
            <a:r>
              <a:rPr lang="ru-RU" dirty="0" err="1">
                <a:solidFill>
                  <a:srgbClr val="222222"/>
                </a:solidFill>
              </a:rPr>
              <a:t>Registry</a:t>
            </a:r>
            <a:r>
              <a:rPr lang="ru-RU" dirty="0">
                <a:solidFill>
                  <a:srgbClr val="222222"/>
                </a:solidFill>
              </a:rPr>
              <a:t>, </a:t>
            </a:r>
            <a:r>
              <a:rPr lang="en-US" dirty="0">
                <a:solidFill>
                  <a:srgbClr val="222222"/>
                </a:solidFill>
              </a:rPr>
              <a:t>RIR</a:t>
            </a:r>
            <a:r>
              <a:rPr lang="ru-RU" dirty="0">
                <a:solidFill>
                  <a:srgbClr val="222222"/>
                </a:solidFill>
              </a:rPr>
              <a:t>). 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821959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01A1DC2-2365-4848-99A0-19748014DC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563561"/>
          </a:xfrm>
        </p:spPr>
        <p:txBody>
          <a:bodyPr>
            <a:noAutofit/>
          </a:bodyPr>
          <a:lstStyle/>
          <a:p>
            <a:pPr algn="ctr"/>
            <a:r>
              <a:rPr lang="ru-RU" sz="3600" dirty="0"/>
              <a:t>Модель </a:t>
            </a:r>
            <a:r>
              <a:rPr lang="en-US" sz="3600" dirty="0"/>
              <a:t>OSI 2.</a:t>
            </a:r>
            <a:r>
              <a:rPr lang="ru-RU" sz="3600" dirty="0"/>
              <a:t>Канальный уровень 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DC0E34F-BA02-473A-B1D2-63C8283988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790" y="928686"/>
            <a:ext cx="8622294" cy="5564187"/>
          </a:xfrm>
        </p:spPr>
        <p:txBody>
          <a:bodyPr>
            <a:noAutofit/>
          </a:bodyPr>
          <a:lstStyle/>
          <a:p>
            <a:r>
              <a:rPr lang="ru-RU" sz="2000" dirty="0"/>
              <a:t>Канальный уровень (</a:t>
            </a:r>
            <a:r>
              <a:rPr lang="ru-RU" sz="2000" dirty="0" err="1"/>
              <a:t>data</a:t>
            </a:r>
            <a:r>
              <a:rPr lang="ru-RU" sz="2000" dirty="0"/>
              <a:t> </a:t>
            </a:r>
            <a:r>
              <a:rPr lang="ru-RU" sz="2000" dirty="0" err="1"/>
              <a:t>link</a:t>
            </a:r>
            <a:r>
              <a:rPr lang="ru-RU" sz="2000" dirty="0"/>
              <a:t> </a:t>
            </a:r>
            <a:r>
              <a:rPr lang="ru-RU" sz="2000" dirty="0" err="1"/>
              <a:t>layer</a:t>
            </a:r>
            <a:r>
              <a:rPr lang="ru-RU" sz="2000" dirty="0"/>
              <a:t>) </a:t>
            </a:r>
          </a:p>
          <a:p>
            <a:pPr>
              <a:spcBef>
                <a:spcPts val="0"/>
              </a:spcBef>
            </a:pPr>
            <a:r>
              <a:rPr lang="ru-RU" sz="2000" dirty="0"/>
              <a:t>Функции:</a:t>
            </a:r>
          </a:p>
          <a:p>
            <a:pPr lvl="1"/>
            <a:r>
              <a:rPr lang="ru-RU" sz="1800" dirty="0"/>
              <a:t>Доставка кадров  устройствам в одном сетевому сегменту.</a:t>
            </a:r>
          </a:p>
          <a:p>
            <a:pPr lvl="2"/>
            <a:r>
              <a:rPr lang="ru-RU" sz="1800" dirty="0"/>
              <a:t>Кадры канального уровня не пересекают границ сетевого сегмента.</a:t>
            </a:r>
          </a:p>
          <a:p>
            <a:pPr lvl="1"/>
            <a:r>
              <a:rPr lang="ru-RU" sz="1800" dirty="0"/>
              <a:t> Функции межсетевой маршрутизации и глобальной  адресации на 3 уровне</a:t>
            </a:r>
          </a:p>
          <a:p>
            <a:pPr lvl="1"/>
            <a:r>
              <a:rPr lang="ru-RU" sz="1800" dirty="0"/>
              <a:t>LLC подуровень (</a:t>
            </a:r>
            <a:r>
              <a:rPr lang="ru-RU" sz="1800" dirty="0" err="1"/>
              <a:t>Logical</a:t>
            </a:r>
            <a:r>
              <a:rPr lang="ru-RU" sz="1800" dirty="0"/>
              <a:t> </a:t>
            </a:r>
            <a:r>
              <a:rPr lang="ru-RU" sz="1800" dirty="0" err="1"/>
              <a:t>Link</a:t>
            </a:r>
            <a:r>
              <a:rPr lang="ru-RU" sz="1800" dirty="0"/>
              <a:t> </a:t>
            </a:r>
            <a:r>
              <a:rPr lang="ru-RU" sz="1800" dirty="0" err="1"/>
              <a:t>Control</a:t>
            </a:r>
            <a:r>
              <a:rPr lang="ru-RU" sz="1800" dirty="0"/>
              <a:t>), </a:t>
            </a:r>
          </a:p>
          <a:p>
            <a:pPr lvl="2"/>
            <a:r>
              <a:rPr lang="ru-RU" sz="1800" dirty="0"/>
              <a:t>Проверка контрольной суммы кадров.</a:t>
            </a:r>
          </a:p>
          <a:p>
            <a:pPr lvl="2"/>
            <a:r>
              <a:rPr lang="ru-RU" sz="1800" dirty="0"/>
              <a:t>взаимодействие с верхним уровнем.</a:t>
            </a:r>
          </a:p>
          <a:p>
            <a:pPr lvl="1"/>
            <a:r>
              <a:rPr lang="ru-RU" sz="1800" dirty="0"/>
              <a:t>MAC подуровень (</a:t>
            </a:r>
            <a:r>
              <a:rPr lang="ru-RU" sz="1800" dirty="0" err="1"/>
              <a:t>Media</a:t>
            </a:r>
            <a:r>
              <a:rPr lang="ru-RU" sz="1800" dirty="0"/>
              <a:t> </a:t>
            </a:r>
            <a:r>
              <a:rPr lang="ru-RU" sz="1800" dirty="0" err="1"/>
              <a:t>Access</a:t>
            </a:r>
            <a:r>
              <a:rPr lang="ru-RU" sz="1800" dirty="0"/>
              <a:t> </a:t>
            </a:r>
            <a:r>
              <a:rPr lang="ru-RU" sz="1800" dirty="0" err="1"/>
              <a:t>Control</a:t>
            </a:r>
            <a:r>
              <a:rPr lang="ru-RU" sz="1800" dirty="0"/>
              <a:t>) </a:t>
            </a:r>
          </a:p>
          <a:p>
            <a:pPr lvl="2"/>
            <a:r>
              <a:rPr lang="ru-RU" sz="1800" dirty="0"/>
              <a:t>Декодирование данных,</a:t>
            </a:r>
          </a:p>
          <a:p>
            <a:pPr lvl="2"/>
            <a:r>
              <a:rPr lang="ru-RU" sz="1800" dirty="0"/>
              <a:t>Выделение границ кадров</a:t>
            </a:r>
          </a:p>
          <a:p>
            <a:pPr lvl="2"/>
            <a:r>
              <a:rPr lang="ru-RU" sz="1800" dirty="0"/>
              <a:t>проверка физического адреса,</a:t>
            </a:r>
          </a:p>
          <a:p>
            <a:pPr lvl="2"/>
            <a:r>
              <a:rPr lang="ru-RU" sz="1800" dirty="0"/>
              <a:t>взаимодействие с нижним уровнем.</a:t>
            </a:r>
          </a:p>
        </p:txBody>
      </p:sp>
      <p:pic>
        <p:nvPicPr>
          <p:cNvPr id="5" name="Picture 2" descr="Ð­ÑÐ°Ð»Ð¾Ð½Ð½Ð°Ñ ÑÐµÑÐµÐ²Ð°Ñ Ð¼Ð¾Ð´ÐµÐ»Ñ OSI">
            <a:extLst>
              <a:ext uri="{FF2B5EF4-FFF2-40B4-BE49-F238E27FC236}">
                <a16:creationId xmlns:a16="http://schemas.microsoft.com/office/drawing/2014/main" id="{FEDDFEB3-32CA-4474-BD45-BCFDEC0B80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r="35573"/>
          <a:stretch/>
        </p:blipFill>
        <p:spPr bwMode="auto">
          <a:xfrm>
            <a:off x="6991349" y="3171825"/>
            <a:ext cx="1772735" cy="3206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CF0511FF-2404-4436-8A94-3E3295C5AA1B}"/>
              </a:ext>
            </a:extLst>
          </p:cNvPr>
          <p:cNvSpPr/>
          <p:nvPr/>
        </p:nvSpPr>
        <p:spPr>
          <a:xfrm>
            <a:off x="141790" y="5015545"/>
            <a:ext cx="684955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Например, </a:t>
            </a:r>
          </a:p>
          <a:p>
            <a:pPr marL="542925" lvl="1" indent="-285750">
              <a:buFont typeface="Arial" panose="020B0604020202020204" pitchFamily="34" charset="0"/>
              <a:buChar char="•"/>
            </a:pPr>
            <a:r>
              <a:rPr lang="ru-RU" dirty="0"/>
              <a:t>Драйвер сетевой карты – это верхний подуровень канального уровня,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/>
              <a:t>через драйвер можно связаться с нижними уровнями, а точнее с микропроцессором – нижний подуровень канального уровня.</a:t>
            </a:r>
          </a:p>
        </p:txBody>
      </p:sp>
    </p:spTree>
    <p:extLst>
      <p:ext uri="{BB962C8B-B14F-4D97-AF65-F5344CB8AC3E}">
        <p14:creationId xmlns:p14="http://schemas.microsoft.com/office/powerpoint/2010/main" val="10023851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Вычислительные сети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7232848" cy="1752600"/>
          </a:xfrm>
        </p:spPr>
        <p:txBody>
          <a:bodyPr/>
          <a:lstStyle/>
          <a:p>
            <a:r>
              <a:rPr lang="ru-RU" b="1" dirty="0"/>
              <a:t>Лекция 10. Локальная  сеть </a:t>
            </a:r>
            <a:r>
              <a:rPr lang="ru-RU" b="1" dirty="0" err="1"/>
              <a:t>Ethernet</a:t>
            </a:r>
            <a:endParaRPr lang="ru-RU" b="1" dirty="0"/>
          </a:p>
          <a:p>
            <a:r>
              <a:rPr lang="ru-RU" dirty="0"/>
              <a:t>Аппаратные средства телекоммуникационных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8011385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01A1DC2-2365-4848-99A0-19748014DC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563561"/>
          </a:xfrm>
        </p:spPr>
        <p:txBody>
          <a:bodyPr>
            <a:noAutofit/>
          </a:bodyPr>
          <a:lstStyle/>
          <a:p>
            <a:pPr algn="ctr"/>
            <a:r>
              <a:rPr lang="ru-RU" sz="3600" dirty="0"/>
              <a:t>Модель </a:t>
            </a:r>
            <a:r>
              <a:rPr lang="en-US" sz="3600" dirty="0"/>
              <a:t>OSI </a:t>
            </a:r>
            <a:r>
              <a:rPr lang="ru-RU" sz="3600" dirty="0"/>
              <a:t>1. Физический уровень 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DC0E34F-BA02-473A-B1D2-63C8283988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790" y="928686"/>
            <a:ext cx="8468810" cy="5564187"/>
          </a:xfrm>
        </p:spPr>
        <p:txBody>
          <a:bodyPr>
            <a:noAutofit/>
          </a:bodyPr>
          <a:lstStyle/>
          <a:p>
            <a:r>
              <a:rPr lang="ru-RU" sz="2000" dirty="0"/>
              <a:t>Физический уровень (</a:t>
            </a:r>
            <a:r>
              <a:rPr lang="ru-RU" sz="2000" dirty="0" err="1"/>
              <a:t>physical</a:t>
            </a:r>
            <a:r>
              <a:rPr lang="ru-RU" sz="2000" dirty="0"/>
              <a:t> </a:t>
            </a:r>
            <a:r>
              <a:rPr lang="ru-RU" sz="2000" dirty="0" err="1"/>
              <a:t>layer</a:t>
            </a:r>
            <a:r>
              <a:rPr lang="ru-RU" sz="2000" dirty="0"/>
              <a:t>) непосредственно осуществляющий передачу потока данных. </a:t>
            </a:r>
          </a:p>
          <a:p>
            <a:r>
              <a:rPr lang="ru-RU" sz="2000" dirty="0"/>
              <a:t>Функции:</a:t>
            </a:r>
          </a:p>
          <a:p>
            <a:pPr lvl="1"/>
            <a:r>
              <a:rPr lang="ru-RU" sz="1800" dirty="0"/>
              <a:t>Коммутация физических источников сигнала с сетевой платой.</a:t>
            </a:r>
          </a:p>
          <a:p>
            <a:pPr lvl="1"/>
            <a:r>
              <a:rPr lang="ru-RU" sz="1800" dirty="0"/>
              <a:t>Побитовое кодирование/декодирование данных.</a:t>
            </a:r>
          </a:p>
          <a:p>
            <a:pPr lvl="1"/>
            <a:r>
              <a:rPr lang="ru-RU" sz="1800" dirty="0"/>
              <a:t>«Прослушивание канала» на предмет занятости.</a:t>
            </a:r>
          </a:p>
          <a:p>
            <a:pPr lvl="1"/>
            <a:r>
              <a:rPr lang="ru-RU" sz="1800" dirty="0"/>
              <a:t>Контроль состояния физического оборудования.</a:t>
            </a:r>
          </a:p>
          <a:p>
            <a:r>
              <a:rPr lang="ru-RU" sz="2000" dirty="0"/>
              <a:t>Например: </a:t>
            </a:r>
          </a:p>
          <a:p>
            <a:pPr lvl="1"/>
            <a:r>
              <a:rPr lang="ru-RU" sz="2000" dirty="0" err="1"/>
              <a:t>Wi-Fi</a:t>
            </a:r>
            <a:r>
              <a:rPr lang="ru-RU" sz="2000" dirty="0"/>
              <a:t>, и т.д.</a:t>
            </a:r>
          </a:p>
          <a:p>
            <a:pPr lvl="1"/>
            <a:r>
              <a:rPr lang="ru-RU" sz="2000" dirty="0"/>
              <a:t>Витая пара,</a:t>
            </a:r>
            <a:endParaRPr lang="en-US" sz="2000" dirty="0"/>
          </a:p>
          <a:p>
            <a:pPr lvl="1"/>
            <a:r>
              <a:rPr lang="ru-RU" sz="2000" dirty="0"/>
              <a:t>Оптоволокно,</a:t>
            </a:r>
          </a:p>
          <a:p>
            <a:pPr lvl="1"/>
            <a:r>
              <a:rPr lang="ru-RU" sz="2000" dirty="0" err="1"/>
              <a:t>Bluetooth</a:t>
            </a:r>
            <a:r>
              <a:rPr lang="ru-RU" sz="2000" dirty="0"/>
              <a:t>, </a:t>
            </a:r>
          </a:p>
          <a:p>
            <a:pPr lvl="1"/>
            <a:r>
              <a:rPr lang="ru-RU" sz="2000" dirty="0"/>
              <a:t>IRDA (Инфракрасная связь), </a:t>
            </a:r>
          </a:p>
          <a:p>
            <a:pPr lvl="1"/>
            <a:r>
              <a:rPr lang="ru-RU" sz="2000" dirty="0"/>
              <a:t>Коаксиальный кабель,</a:t>
            </a:r>
            <a:endParaRPr lang="en-US" sz="2000" dirty="0"/>
          </a:p>
        </p:txBody>
      </p:sp>
      <p:pic>
        <p:nvPicPr>
          <p:cNvPr id="1026" name="Picture 2" descr="Ð­ÑÐ°Ð»Ð¾Ð½Ð½Ð°Ñ ÑÐµÑÐµÐ²Ð°Ñ Ð¼Ð¾Ð´ÐµÐ»Ñ OSI">
            <a:extLst>
              <a:ext uri="{FF2B5EF4-FFF2-40B4-BE49-F238E27FC236}">
                <a16:creationId xmlns:a16="http://schemas.microsoft.com/office/drawing/2014/main" id="{0A5F68FE-F526-4F0B-AE66-A032A3970C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1310" y="3097211"/>
            <a:ext cx="2914065" cy="3395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12020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01A1DC2-2365-4848-99A0-19748014DC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975" y="365126"/>
            <a:ext cx="8334375" cy="563561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/>
              <a:t>МОДЕЛЬ </a:t>
            </a:r>
            <a:r>
              <a:rPr lang="en-US" dirty="0"/>
              <a:t>OSI </a:t>
            </a:r>
            <a:r>
              <a:rPr lang="ru-RU" dirty="0"/>
              <a:t/>
            </a:r>
            <a:br>
              <a:rPr lang="ru-RU" dirty="0"/>
            </a:br>
            <a:r>
              <a:rPr lang="ru-RU" dirty="0"/>
              <a:t>типы передаваемой информации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DC0E34F-BA02-473A-B1D2-63C8283988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0062" y="1409937"/>
            <a:ext cx="7886700" cy="991879"/>
          </a:xfrm>
        </p:spPr>
        <p:txBody>
          <a:bodyPr>
            <a:normAutofit/>
          </a:bodyPr>
          <a:lstStyle/>
          <a:p>
            <a:r>
              <a:rPr lang="ru-RU" sz="2000" dirty="0"/>
              <a:t>На всех уровнях единица передачи информации </a:t>
            </a:r>
            <a:r>
              <a:rPr lang="en-US" sz="2000" dirty="0"/>
              <a:t>PDU – (P</a:t>
            </a:r>
            <a:r>
              <a:rPr lang="en-US" sz="2000" i="1" dirty="0"/>
              <a:t>rotocol data units</a:t>
            </a:r>
            <a:r>
              <a:rPr lang="en-US" sz="2000" dirty="0"/>
              <a:t>) </a:t>
            </a:r>
            <a:endParaRPr lang="ru-RU" sz="2000" dirty="0"/>
          </a:p>
        </p:txBody>
      </p:sp>
      <p:pic>
        <p:nvPicPr>
          <p:cNvPr id="4" name="Рисунок 3" descr="Инкапсулирование данных PDU сетевой модели OSI">
            <a:hlinkClick r:id="rId3"/>
            <a:extLst>
              <a:ext uri="{FF2B5EF4-FFF2-40B4-BE49-F238E27FC236}">
                <a16:creationId xmlns:a16="http://schemas.microsoft.com/office/drawing/2014/main" id="{61C0046A-71FB-4672-86BC-117807CA8588}"/>
              </a:ext>
            </a:extLst>
          </p:cNvPr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847850" y="3038475"/>
            <a:ext cx="7086600" cy="3619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65A60F00-3CF3-4004-8CEB-07A406059619}"/>
              </a:ext>
            </a:extLst>
          </p:cNvPr>
          <p:cNvSpPr/>
          <p:nvPr/>
        </p:nvSpPr>
        <p:spPr>
          <a:xfrm>
            <a:off x="304801" y="3057525"/>
            <a:ext cx="1393030" cy="1396841"/>
          </a:xfrm>
          <a:prstGeom prst="roundRect">
            <a:avLst/>
          </a:prstGeom>
          <a:solidFill>
            <a:srgbClr val="F9C499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700" dirty="0">
                <a:solidFill>
                  <a:schemeClr val="tx1"/>
                </a:solidFill>
              </a:rPr>
              <a:t>данные</a:t>
            </a:r>
          </a:p>
        </p:txBody>
      </p:sp>
      <p:sp>
        <p:nvSpPr>
          <p:cNvPr id="11" name="Прямоугольник: скругленные углы 10">
            <a:extLst>
              <a:ext uri="{FF2B5EF4-FFF2-40B4-BE49-F238E27FC236}">
                <a16:creationId xmlns:a16="http://schemas.microsoft.com/office/drawing/2014/main" id="{C57BB63D-7E9C-4ED6-96E4-B6DF8AB3E882}"/>
              </a:ext>
            </a:extLst>
          </p:cNvPr>
          <p:cNvSpPr/>
          <p:nvPr/>
        </p:nvSpPr>
        <p:spPr>
          <a:xfrm>
            <a:off x="359568" y="4610190"/>
            <a:ext cx="1338262" cy="345281"/>
          </a:xfrm>
          <a:prstGeom prst="roundRect">
            <a:avLst/>
          </a:prstGeom>
          <a:solidFill>
            <a:srgbClr val="C4D6A0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700" dirty="0">
                <a:solidFill>
                  <a:schemeClr val="tx1"/>
                </a:solidFill>
              </a:rPr>
              <a:t>№</a:t>
            </a:r>
            <a:r>
              <a:rPr lang="en-US" sz="1700" dirty="0">
                <a:solidFill>
                  <a:schemeClr val="tx1"/>
                </a:solidFill>
              </a:rPr>
              <a:t> </a:t>
            </a:r>
            <a:r>
              <a:rPr lang="ru-RU" sz="1700" dirty="0">
                <a:solidFill>
                  <a:schemeClr val="tx1"/>
                </a:solidFill>
              </a:rPr>
              <a:t>порта</a:t>
            </a:r>
          </a:p>
        </p:txBody>
      </p:sp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id="{2740270A-0106-44F9-831F-CDDD8508D89F}"/>
              </a:ext>
            </a:extLst>
          </p:cNvPr>
          <p:cNvSpPr/>
          <p:nvPr/>
        </p:nvSpPr>
        <p:spPr>
          <a:xfrm>
            <a:off x="359568" y="5130345"/>
            <a:ext cx="1338262" cy="345281"/>
          </a:xfrm>
          <a:prstGeom prst="roundRect">
            <a:avLst/>
          </a:prstGeom>
          <a:solidFill>
            <a:srgbClr val="D99690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>
                <a:solidFill>
                  <a:schemeClr val="tx1"/>
                </a:solidFill>
              </a:rPr>
              <a:t>IP </a:t>
            </a:r>
            <a:r>
              <a:rPr lang="ru-RU" sz="1700" dirty="0">
                <a:solidFill>
                  <a:schemeClr val="tx1"/>
                </a:solidFill>
              </a:rPr>
              <a:t>адрес</a:t>
            </a:r>
          </a:p>
        </p:txBody>
      </p:sp>
      <p:sp>
        <p:nvSpPr>
          <p:cNvPr id="13" name="Прямоугольник: скругленные углы 12">
            <a:extLst>
              <a:ext uri="{FF2B5EF4-FFF2-40B4-BE49-F238E27FC236}">
                <a16:creationId xmlns:a16="http://schemas.microsoft.com/office/drawing/2014/main" id="{C0B8E721-6D9C-46C5-A338-F99035ED12C8}"/>
              </a:ext>
            </a:extLst>
          </p:cNvPr>
          <p:cNvSpPr/>
          <p:nvPr/>
        </p:nvSpPr>
        <p:spPr>
          <a:xfrm>
            <a:off x="359570" y="5719931"/>
            <a:ext cx="1338262" cy="345281"/>
          </a:xfrm>
          <a:prstGeom prst="roundRect">
            <a:avLst/>
          </a:prstGeom>
          <a:solidFill>
            <a:srgbClr val="BFCFE2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700" dirty="0" err="1">
                <a:solidFill>
                  <a:schemeClr val="tx1"/>
                </a:solidFill>
              </a:rPr>
              <a:t>Мас</a:t>
            </a:r>
            <a:r>
              <a:rPr lang="ru-RU" sz="1700" dirty="0">
                <a:solidFill>
                  <a:schemeClr val="tx1"/>
                </a:solidFill>
              </a:rPr>
              <a:t> адрес</a:t>
            </a:r>
          </a:p>
        </p:txBody>
      </p:sp>
      <p:sp>
        <p:nvSpPr>
          <p:cNvPr id="14" name="Прямоугольник: скругленные углы 13">
            <a:extLst>
              <a:ext uri="{FF2B5EF4-FFF2-40B4-BE49-F238E27FC236}">
                <a16:creationId xmlns:a16="http://schemas.microsoft.com/office/drawing/2014/main" id="{05549009-43AF-4AAA-A474-DDADF69421BC}"/>
              </a:ext>
            </a:extLst>
          </p:cNvPr>
          <p:cNvSpPr/>
          <p:nvPr/>
        </p:nvSpPr>
        <p:spPr>
          <a:xfrm>
            <a:off x="359569" y="6309518"/>
            <a:ext cx="1338262" cy="345281"/>
          </a:xfrm>
          <a:prstGeom prst="roundRect">
            <a:avLst/>
          </a:prstGeom>
          <a:solidFill>
            <a:srgbClr val="548BD4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700" dirty="0">
                <a:solidFill>
                  <a:schemeClr val="tx1"/>
                </a:solidFill>
              </a:rPr>
              <a:t>Биты</a:t>
            </a:r>
          </a:p>
        </p:txBody>
      </p:sp>
      <p:sp>
        <p:nvSpPr>
          <p:cNvPr id="17" name="Прямоугольник: скругленные углы 16">
            <a:extLst>
              <a:ext uri="{FF2B5EF4-FFF2-40B4-BE49-F238E27FC236}">
                <a16:creationId xmlns:a16="http://schemas.microsoft.com/office/drawing/2014/main" id="{B1EDC429-B198-4E60-A459-2DAAED5B294A}"/>
              </a:ext>
            </a:extLst>
          </p:cNvPr>
          <p:cNvSpPr/>
          <p:nvPr/>
        </p:nvSpPr>
        <p:spPr>
          <a:xfrm>
            <a:off x="283368" y="2467939"/>
            <a:ext cx="1564482" cy="345281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700" dirty="0">
                <a:solidFill>
                  <a:schemeClr val="tx1"/>
                </a:solidFill>
              </a:rPr>
              <a:t>Особенность</a:t>
            </a:r>
          </a:p>
        </p:txBody>
      </p:sp>
      <p:sp>
        <p:nvSpPr>
          <p:cNvPr id="18" name="Прямоугольник: скругленные углы 17">
            <a:extLst>
              <a:ext uri="{FF2B5EF4-FFF2-40B4-BE49-F238E27FC236}">
                <a16:creationId xmlns:a16="http://schemas.microsoft.com/office/drawing/2014/main" id="{E3DB1370-AA7D-4851-9956-409081D5BC92}"/>
              </a:ext>
            </a:extLst>
          </p:cNvPr>
          <p:cNvSpPr/>
          <p:nvPr/>
        </p:nvSpPr>
        <p:spPr>
          <a:xfrm>
            <a:off x="2083593" y="2465037"/>
            <a:ext cx="1564482" cy="345281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>
                <a:solidFill>
                  <a:schemeClr val="tx1"/>
                </a:solidFill>
              </a:rPr>
              <a:t>OSI</a:t>
            </a:r>
            <a:endParaRPr lang="ru-RU" sz="1700" dirty="0">
              <a:solidFill>
                <a:schemeClr val="tx1"/>
              </a:solidFill>
            </a:endParaRPr>
          </a:p>
        </p:txBody>
      </p:sp>
      <p:sp>
        <p:nvSpPr>
          <p:cNvPr id="19" name="Прямоугольник: скругленные углы 18">
            <a:extLst>
              <a:ext uri="{FF2B5EF4-FFF2-40B4-BE49-F238E27FC236}">
                <a16:creationId xmlns:a16="http://schemas.microsoft.com/office/drawing/2014/main" id="{9EFE6710-FDA4-4567-97B3-C4F76ACBABE6}"/>
              </a:ext>
            </a:extLst>
          </p:cNvPr>
          <p:cNvSpPr/>
          <p:nvPr/>
        </p:nvSpPr>
        <p:spPr>
          <a:xfrm>
            <a:off x="5629277" y="2465037"/>
            <a:ext cx="2066923" cy="345281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700" dirty="0">
                <a:solidFill>
                  <a:schemeClr val="tx1"/>
                </a:solidFill>
              </a:rPr>
              <a:t>Структура данных</a:t>
            </a:r>
          </a:p>
        </p:txBody>
      </p:sp>
      <p:sp>
        <p:nvSpPr>
          <p:cNvPr id="20" name="Прямоугольник: скругленные углы 19">
            <a:extLst>
              <a:ext uri="{FF2B5EF4-FFF2-40B4-BE49-F238E27FC236}">
                <a16:creationId xmlns:a16="http://schemas.microsoft.com/office/drawing/2014/main" id="{2053F1A8-4184-4619-BDF1-C900C36DFCB9}"/>
              </a:ext>
            </a:extLst>
          </p:cNvPr>
          <p:cNvSpPr/>
          <p:nvPr/>
        </p:nvSpPr>
        <p:spPr>
          <a:xfrm>
            <a:off x="7839075" y="2460952"/>
            <a:ext cx="1095375" cy="345281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>
                <a:solidFill>
                  <a:schemeClr val="tx1"/>
                </a:solidFill>
              </a:rPr>
              <a:t>PDU</a:t>
            </a:r>
            <a:endParaRPr lang="ru-RU" sz="17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30105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90066"/>
          </a:xfrm>
        </p:spPr>
        <p:txBody>
          <a:bodyPr>
            <a:normAutofit fontScale="90000"/>
          </a:bodyPr>
          <a:lstStyle/>
          <a:p>
            <a:r>
              <a:rPr lang="ru-RU" sz="3600" b="1" i="1" dirty="0"/>
              <a:t>Стек коммуникационных протоколов</a:t>
            </a:r>
            <a:endParaRPr lang="ru-RU" sz="36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23528" y="836712"/>
            <a:ext cx="8496944" cy="5616624"/>
          </a:xfrm>
        </p:spPr>
        <p:txBody>
          <a:bodyPr>
            <a:noAutofit/>
          </a:bodyPr>
          <a:lstStyle/>
          <a:p>
            <a:pPr marL="161925" indent="-161925"/>
            <a:r>
              <a:rPr lang="ru-RU" sz="2000" dirty="0"/>
              <a:t>В вычислительных сетях, как правило, применяются наборы протоколов, а не все функциональные уровни модели взаимодействия открытых систем. </a:t>
            </a:r>
          </a:p>
          <a:p>
            <a:pPr marL="161925" indent="-161925"/>
            <a:r>
              <a:rPr lang="ru-RU" sz="2200" b="1" i="1" dirty="0"/>
              <a:t>Стек коммуникационных протоколов  </a:t>
            </a:r>
            <a:r>
              <a:rPr lang="ru-RU" sz="2200" i="1" dirty="0"/>
              <a:t>- набор протоколов, используемый для организации взаимодействия оборудования в сети.</a:t>
            </a:r>
            <a:endParaRPr lang="en-US" sz="2200" i="1" dirty="0"/>
          </a:p>
          <a:p>
            <a:pPr marL="561975" lvl="1" indent="-161925"/>
            <a:r>
              <a:rPr lang="ru-RU" sz="1800" dirty="0"/>
              <a:t>Стек протоколов позволяет использовать во всей сети одну и ту же аппаратуру. </a:t>
            </a:r>
          </a:p>
          <a:p>
            <a:pPr marL="561975" lvl="1" indent="-161925"/>
            <a:r>
              <a:rPr lang="ru-RU" sz="1800" dirty="0"/>
              <a:t>Примеры стеков протоколов: </a:t>
            </a:r>
          </a:p>
          <a:p>
            <a:pPr marL="962025" lvl="2" indent="-161925"/>
            <a:r>
              <a:rPr lang="ru-RU" sz="1800" dirty="0"/>
              <a:t>TCP/IP (Ethernet), </a:t>
            </a:r>
          </a:p>
          <a:p>
            <a:pPr marL="962025" lvl="2" indent="-161925"/>
            <a:r>
              <a:rPr lang="ru-RU" sz="1800" dirty="0"/>
              <a:t>IPX/SPX (</a:t>
            </a:r>
            <a:r>
              <a:rPr lang="ru-RU" sz="1800" dirty="0" err="1"/>
              <a:t>Token</a:t>
            </a:r>
            <a:r>
              <a:rPr lang="ru-RU" sz="1800" dirty="0"/>
              <a:t> </a:t>
            </a:r>
            <a:r>
              <a:rPr lang="ru-RU" sz="1800" dirty="0" err="1"/>
              <a:t>Ring</a:t>
            </a:r>
            <a:r>
              <a:rPr lang="ru-RU" sz="1800" dirty="0"/>
              <a:t>),</a:t>
            </a:r>
          </a:p>
          <a:p>
            <a:pPr marL="962025" lvl="2" indent="-161925"/>
            <a:r>
              <a:rPr lang="ru-RU" sz="1800" dirty="0"/>
              <a:t> </a:t>
            </a:r>
            <a:r>
              <a:rPr lang="ru-RU" sz="1800" dirty="0" err="1"/>
              <a:t>NetBEUI</a:t>
            </a:r>
            <a:r>
              <a:rPr lang="ru-RU" sz="1800" dirty="0"/>
              <a:t>/</a:t>
            </a:r>
            <a:r>
              <a:rPr lang="ru-RU" sz="1800" dirty="0" err="1"/>
              <a:t>NetBIOS</a:t>
            </a:r>
            <a:r>
              <a:rPr lang="ru-RU" sz="1800" dirty="0"/>
              <a:t> (FDDI). </a:t>
            </a:r>
          </a:p>
          <a:p>
            <a:pPr marL="561975" lvl="1" indent="-161925"/>
            <a:r>
              <a:rPr lang="ru-RU" sz="2000" dirty="0"/>
              <a:t>стеки протоколов на физическом и канальном уровнях используют стандартизованные протоколы,  а также некоторые свои, </a:t>
            </a:r>
          </a:p>
          <a:p>
            <a:pPr marL="561975" lvl="1" indent="-161925"/>
            <a:r>
              <a:rPr lang="ru-RU" sz="2000" dirty="0"/>
              <a:t>На физическом и канальном уровнях стеки используют единые протоколы </a:t>
            </a:r>
            <a:r>
              <a:rPr lang="en-US" sz="2000" dirty="0"/>
              <a:t>OSI.</a:t>
            </a:r>
            <a:endParaRPr lang="ru-RU" sz="2000" dirty="0"/>
          </a:p>
          <a:p>
            <a:pPr marL="561975" lvl="1" indent="-161925"/>
            <a:r>
              <a:rPr lang="ru-RU" sz="2000" dirty="0"/>
              <a:t>На верхних уровнях все стеки работают со своими собственными протоколами. </a:t>
            </a:r>
          </a:p>
          <a:p>
            <a:pPr marL="161925" indent="-161925"/>
            <a:endParaRPr lang="ru-RU" sz="2200" dirty="0"/>
          </a:p>
        </p:txBody>
      </p:sp>
    </p:spTree>
    <p:extLst>
      <p:ext uri="{BB962C8B-B14F-4D97-AF65-F5344CB8AC3E}">
        <p14:creationId xmlns:p14="http://schemas.microsoft.com/office/powerpoint/2010/main" val="6841494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90066"/>
          </a:xfrm>
        </p:spPr>
        <p:txBody>
          <a:bodyPr>
            <a:normAutofit fontScale="90000"/>
          </a:bodyPr>
          <a:lstStyle/>
          <a:p>
            <a:r>
              <a:rPr lang="ru-RU" sz="3600" b="1" dirty="0"/>
              <a:t>Стек протоколов </a:t>
            </a:r>
            <a:r>
              <a:rPr lang="en-US" sz="3600" b="1" dirty="0"/>
              <a:t>TCP/IP</a:t>
            </a:r>
            <a:endParaRPr lang="ru-RU" sz="36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23528" y="836712"/>
            <a:ext cx="8352928" cy="5472608"/>
          </a:xfrm>
        </p:spPr>
        <p:txBody>
          <a:bodyPr>
            <a:noAutofit/>
          </a:bodyPr>
          <a:lstStyle/>
          <a:p>
            <a:r>
              <a:rPr lang="ru-RU" sz="2000" b="1" dirty="0"/>
              <a:t>TCP/IP</a:t>
            </a:r>
            <a:r>
              <a:rPr lang="ru-RU" sz="2000" dirty="0"/>
              <a:t> — набор протоколов передачи данных, получивший название от двух принадлежащих ему протоколов: TCP( </a:t>
            </a:r>
            <a:r>
              <a:rPr lang="ru-RU" sz="2000" i="1" dirty="0" err="1"/>
              <a:t>Transmission</a:t>
            </a:r>
            <a:r>
              <a:rPr lang="ru-RU" sz="2000" i="1" dirty="0"/>
              <a:t> </a:t>
            </a:r>
            <a:r>
              <a:rPr lang="ru-RU" sz="2000" i="1" dirty="0" err="1"/>
              <a:t>Control</a:t>
            </a:r>
            <a:r>
              <a:rPr lang="ru-RU" sz="2000" i="1" dirty="0"/>
              <a:t> </a:t>
            </a:r>
            <a:r>
              <a:rPr lang="ru-RU" sz="2000" i="1" dirty="0" err="1"/>
              <a:t>Protocol</a:t>
            </a:r>
            <a:r>
              <a:rPr lang="ru-RU" sz="2000" dirty="0"/>
              <a:t>) и IP </a:t>
            </a:r>
            <a:r>
              <a:rPr lang="ru-RU" sz="2000" i="1" dirty="0" err="1"/>
              <a:t>Internet</a:t>
            </a:r>
            <a:r>
              <a:rPr lang="ru-RU" sz="2000" i="1" dirty="0"/>
              <a:t> </a:t>
            </a:r>
            <a:r>
              <a:rPr lang="ru-RU" sz="2000" i="1" dirty="0" err="1"/>
              <a:t>Protocol</a:t>
            </a:r>
            <a:r>
              <a:rPr lang="ru-RU" sz="2000" dirty="0"/>
              <a:t>)</a:t>
            </a:r>
          </a:p>
          <a:p>
            <a:r>
              <a:rPr lang="ru-RU" sz="2000" b="1" dirty="0"/>
              <a:t>HTTP (</a:t>
            </a:r>
            <a:r>
              <a:rPr lang="ru-RU" sz="2000" b="1" dirty="0" err="1"/>
              <a:t>Hyper</a:t>
            </a:r>
            <a:r>
              <a:rPr lang="ru-RU" sz="2000" b="1" dirty="0"/>
              <a:t> </a:t>
            </a:r>
            <a:r>
              <a:rPr lang="ru-RU" sz="2000" b="1" dirty="0" err="1"/>
              <a:t>Text</a:t>
            </a:r>
            <a:r>
              <a:rPr lang="ru-RU" sz="2000" b="1" dirty="0"/>
              <a:t> </a:t>
            </a:r>
            <a:r>
              <a:rPr lang="ru-RU" sz="2000" b="1" dirty="0" err="1"/>
              <a:t>Transfer</a:t>
            </a:r>
            <a:r>
              <a:rPr lang="ru-RU" sz="2000" b="1" dirty="0"/>
              <a:t> </a:t>
            </a:r>
            <a:r>
              <a:rPr lang="ru-RU" sz="2000" b="1" dirty="0" err="1"/>
              <a:t>Protocol</a:t>
            </a:r>
            <a:r>
              <a:rPr lang="ru-RU" sz="2000" b="1" dirty="0"/>
              <a:t>) </a:t>
            </a:r>
            <a:r>
              <a:rPr lang="ru-RU" sz="2000" dirty="0"/>
              <a:t>—протокол передачи гипертекста.</a:t>
            </a:r>
            <a:r>
              <a:rPr lang="ru-RU" sz="1800" dirty="0"/>
              <a:t> </a:t>
            </a:r>
            <a:endParaRPr lang="en-US" sz="1800" dirty="0"/>
          </a:p>
          <a:p>
            <a:pPr lvl="1"/>
            <a:r>
              <a:rPr lang="ru-RU" sz="2000" dirty="0"/>
              <a:t>используется при пересылке </a:t>
            </a:r>
            <a:r>
              <a:rPr lang="ru-RU" sz="2000" dirty="0" err="1"/>
              <a:t>Web</a:t>
            </a:r>
            <a:r>
              <a:rPr lang="ru-RU" sz="2000" dirty="0"/>
              <a:t>-страниц.</a:t>
            </a:r>
          </a:p>
          <a:p>
            <a:r>
              <a:rPr lang="ru-RU" sz="2000" b="1" dirty="0"/>
              <a:t>FTP (</a:t>
            </a:r>
            <a:r>
              <a:rPr lang="ru-RU" sz="2000" b="1" dirty="0" err="1"/>
              <a:t>File</a:t>
            </a:r>
            <a:r>
              <a:rPr lang="ru-RU" sz="2000" b="1" dirty="0"/>
              <a:t> </a:t>
            </a:r>
            <a:r>
              <a:rPr lang="ru-RU" sz="2000" b="1" dirty="0" err="1"/>
              <a:t>Transfer</a:t>
            </a:r>
            <a:r>
              <a:rPr lang="ru-RU" sz="2000" b="1" dirty="0"/>
              <a:t> </a:t>
            </a:r>
            <a:r>
              <a:rPr lang="ru-RU" sz="2000" b="1" dirty="0" err="1"/>
              <a:t>Protocol</a:t>
            </a:r>
            <a:r>
              <a:rPr lang="ru-RU" sz="2000" b="1" dirty="0"/>
              <a:t>) </a:t>
            </a:r>
            <a:r>
              <a:rPr lang="ru-RU" sz="2000" dirty="0"/>
              <a:t>—протокол передачи файлов с</a:t>
            </a:r>
            <a:r>
              <a:rPr lang="en-US" sz="2000" dirty="0"/>
              <a:t> </a:t>
            </a:r>
            <a:r>
              <a:rPr lang="ru-RU" sz="2000" dirty="0"/>
              <a:t> файлового сервера на компьютер пользователя. </a:t>
            </a:r>
            <a:endParaRPr lang="en-US" sz="2000" dirty="0"/>
          </a:p>
          <a:p>
            <a:r>
              <a:rPr lang="ru-RU" sz="2000" b="1" dirty="0"/>
              <a:t>POP3 (</a:t>
            </a:r>
            <a:r>
              <a:rPr lang="ru-RU" sz="2000" b="1" dirty="0" err="1"/>
              <a:t>Post</a:t>
            </a:r>
            <a:r>
              <a:rPr lang="ru-RU" sz="2000" b="1" dirty="0"/>
              <a:t> </a:t>
            </a:r>
            <a:r>
              <a:rPr lang="ru-RU" sz="2000" b="1" dirty="0" err="1"/>
              <a:t>Office</a:t>
            </a:r>
            <a:r>
              <a:rPr lang="ru-RU" sz="2000" b="1" dirty="0"/>
              <a:t> </a:t>
            </a:r>
            <a:r>
              <a:rPr lang="ru-RU" sz="2000" b="1" dirty="0" err="1"/>
              <a:t>Protocol</a:t>
            </a:r>
            <a:r>
              <a:rPr lang="ru-RU" sz="2000" b="1" dirty="0"/>
              <a:t>) </a:t>
            </a:r>
            <a:r>
              <a:rPr lang="ru-RU" sz="2000" dirty="0"/>
              <a:t>— протокол почтового соединения. </a:t>
            </a:r>
            <a:endParaRPr lang="en-US" sz="2000" dirty="0"/>
          </a:p>
          <a:p>
            <a:pPr lvl="1"/>
            <a:r>
              <a:rPr lang="ru-RU" sz="1800" dirty="0"/>
              <a:t>Серверы POP обрабатывают входящую почту, протокол POP для обработки запросов на получение почты от почтовых программ.</a:t>
            </a:r>
          </a:p>
          <a:p>
            <a:r>
              <a:rPr lang="ru-RU" sz="2000" b="1" dirty="0"/>
              <a:t>SMTP (</a:t>
            </a:r>
            <a:r>
              <a:rPr lang="ru-RU" sz="2000" b="1" dirty="0" err="1"/>
              <a:t>Simple</a:t>
            </a:r>
            <a:r>
              <a:rPr lang="ru-RU" sz="2000" b="1" dirty="0"/>
              <a:t> </a:t>
            </a:r>
            <a:r>
              <a:rPr lang="ru-RU" sz="2000" b="1" dirty="0" err="1"/>
              <a:t>Mail</a:t>
            </a:r>
            <a:r>
              <a:rPr lang="ru-RU" sz="2000" b="1" dirty="0"/>
              <a:t> </a:t>
            </a:r>
            <a:r>
              <a:rPr lang="ru-RU" sz="2000" b="1" dirty="0" err="1"/>
              <a:t>Transfer</a:t>
            </a:r>
            <a:r>
              <a:rPr lang="ru-RU" sz="2000" b="1" dirty="0"/>
              <a:t> </a:t>
            </a:r>
            <a:r>
              <a:rPr lang="ru-RU" sz="2000" b="1" dirty="0" err="1"/>
              <a:t>Protocol</a:t>
            </a:r>
            <a:r>
              <a:rPr lang="ru-RU" sz="2000" b="1" dirty="0"/>
              <a:t>) </a:t>
            </a:r>
            <a:r>
              <a:rPr lang="ru-RU" sz="2000" dirty="0"/>
              <a:t>— протокол передачи почты. </a:t>
            </a:r>
            <a:endParaRPr lang="en-US" sz="2000" dirty="0"/>
          </a:p>
          <a:p>
            <a:pPr lvl="1"/>
            <a:r>
              <a:rPr lang="ru-RU" sz="1800" dirty="0"/>
              <a:t>Сервер SMTP возвращает подтверждение о приеме, сообщение об ошибке, или запрашивает дополнительную информацию.</a:t>
            </a:r>
          </a:p>
          <a:p>
            <a:r>
              <a:rPr lang="ru-RU" sz="2000" b="1" dirty="0"/>
              <a:t>TELNET</a:t>
            </a:r>
            <a:r>
              <a:rPr lang="ru-RU" sz="2000" dirty="0"/>
              <a:t> —протокол удаленного доступа к ПК. </a:t>
            </a:r>
          </a:p>
        </p:txBody>
      </p:sp>
    </p:spTree>
    <p:extLst>
      <p:ext uri="{BB962C8B-B14F-4D97-AF65-F5344CB8AC3E}">
        <p14:creationId xmlns:p14="http://schemas.microsoft.com/office/powerpoint/2010/main" val="40051727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90066"/>
          </a:xfrm>
        </p:spPr>
        <p:txBody>
          <a:bodyPr>
            <a:normAutofit fontScale="90000"/>
          </a:bodyPr>
          <a:lstStyle/>
          <a:p>
            <a:r>
              <a:rPr lang="ru-RU" sz="3600" b="1" dirty="0"/>
              <a:t>Стек протоколов. Сравнение </a:t>
            </a:r>
            <a:r>
              <a:rPr lang="en-US" sz="3600" b="1" dirty="0"/>
              <a:t>OSI</a:t>
            </a:r>
            <a:endParaRPr lang="ru-RU" sz="36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23528" y="836712"/>
            <a:ext cx="8424936" cy="5616624"/>
          </a:xfrm>
        </p:spPr>
        <p:txBody>
          <a:bodyPr>
            <a:noAutofit/>
          </a:bodyPr>
          <a:lstStyle/>
          <a:p>
            <a:pPr marL="161925" indent="-161925"/>
            <a:r>
              <a:rPr lang="ru-RU" sz="2000" dirty="0"/>
              <a:t> Соответствие архитектуры наиболее распространенных стеков</a:t>
            </a:r>
            <a:br>
              <a:rPr lang="ru-RU" sz="2000" dirty="0"/>
            </a:br>
            <a:r>
              <a:rPr lang="ru-RU" sz="2000" dirty="0"/>
              <a:t>протоколов стандартной модели OSI (упрощенная схема)</a:t>
            </a:r>
          </a:p>
        </p:txBody>
      </p:sp>
      <p:pic>
        <p:nvPicPr>
          <p:cNvPr id="15362" name="Picture 2" descr="Ð¡Ð¾Ð¾ÑÐ²ÐµÑÑÑÐ²Ð¸Ðµ Ð°ÑÑÐ¸ÑÐµÐºÑÑÑÑ Ð½Ð°Ð¸Ð±Ð¾Ð»ÐµÐµ ÑÐ°ÑÐ¿ÑÐ¾ÑÑÑÐ°Ð½ÐµÐ½Ð½ÑÑ ÑÑÐµÐºÐ¾Ð² Ð¿ÑÐ¾ÑÐ¾ÐºÐ¾Ð»Ð¾Ð² ÑÑÐ°Ð½Ð´Ð°ÑÑÐ½Ð¾Ð¹ Ð¼Ð¾Ð´ÐµÐ»Ð¸ OSI (ÑÐ¿ÑÐ¾ÑÐµÐ½Ð½Ð°Ñ ÑÑÐµÐ¼Ð°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2132856"/>
            <a:ext cx="6995120" cy="4006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7207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90066"/>
          </a:xfrm>
        </p:spPr>
        <p:txBody>
          <a:bodyPr>
            <a:normAutofit fontScale="90000"/>
          </a:bodyPr>
          <a:lstStyle/>
          <a:p>
            <a:r>
              <a:rPr lang="ru-RU" sz="3600" b="1" dirty="0"/>
              <a:t>Стек протоколов. Сравнение </a:t>
            </a:r>
            <a:r>
              <a:rPr lang="en-US" sz="3600" b="1" dirty="0"/>
              <a:t>OSI</a:t>
            </a:r>
            <a:endParaRPr lang="ru-RU" sz="36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23528" y="836712"/>
            <a:ext cx="8424936" cy="5616624"/>
          </a:xfrm>
        </p:spPr>
        <p:txBody>
          <a:bodyPr>
            <a:noAutofit/>
          </a:bodyPr>
          <a:lstStyle/>
          <a:p>
            <a:pPr marL="161925" indent="-161925"/>
            <a:r>
              <a:rPr lang="ru-RU" sz="2000" dirty="0"/>
              <a:t> Соответствие архитектуры наиболее распространенных стеков</a:t>
            </a:r>
            <a:br>
              <a:rPr lang="ru-RU" sz="2000" dirty="0"/>
            </a:br>
            <a:r>
              <a:rPr lang="ru-RU" sz="2000" dirty="0"/>
              <a:t>протоколов стандартной модели OSI (упрощенная схема)</a:t>
            </a:r>
          </a:p>
        </p:txBody>
      </p:sp>
      <p:pic>
        <p:nvPicPr>
          <p:cNvPr id="1026" name="Picture 2" descr="ÐÐ°ÑÑÐ¸Ð½ÐºÐ¸ Ð¿Ð¾ Ð·Ð°Ð¿ÑÐ¾ÑÑ osi Ð¿ÑÐ¸Ð¼ÐµÑÑ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2475" y="1949574"/>
            <a:ext cx="4124325" cy="339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ÐÐ°ÑÑÐ¸Ð½ÐºÐ¸ Ð¿Ð¾ Ð·Ð°Ð¿ÑÐ¾ÑÑ osi Ð¿ÑÐ¸Ð¼ÐµÑÑ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132856"/>
            <a:ext cx="4104067" cy="2638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598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Физический уровень локальных сетей 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467544" y="3886200"/>
            <a:ext cx="8136904" cy="1752600"/>
          </a:xfrm>
        </p:spPr>
        <p:txBody>
          <a:bodyPr/>
          <a:lstStyle/>
          <a:p>
            <a:r>
              <a:rPr lang="ru-RU" b="1" dirty="0"/>
              <a:t>Лекция 10. Локальная  сеть </a:t>
            </a:r>
            <a:r>
              <a:rPr lang="ru-RU" b="1" dirty="0" err="1"/>
              <a:t>Ethernet</a:t>
            </a:r>
            <a:endParaRPr lang="ru-RU" b="1" dirty="0"/>
          </a:p>
          <a:p>
            <a:r>
              <a:rPr lang="ru-RU" dirty="0"/>
              <a:t>Аппаратные средства телекоммуникационных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26982611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4082"/>
          </a:xfrm>
        </p:spPr>
        <p:txBody>
          <a:bodyPr>
            <a:normAutofit fontScale="90000"/>
          </a:bodyPr>
          <a:lstStyle/>
          <a:p>
            <a:r>
              <a:rPr lang="ru-RU" sz="3600" b="1" dirty="0"/>
              <a:t>Витая пара</a:t>
            </a:r>
            <a:endParaRPr lang="ru-RU" sz="36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23528" y="908720"/>
            <a:ext cx="8640960" cy="5544616"/>
          </a:xfrm>
        </p:spPr>
        <p:txBody>
          <a:bodyPr>
            <a:normAutofit/>
          </a:bodyPr>
          <a:lstStyle/>
          <a:p>
            <a:r>
              <a:rPr lang="ru-RU" sz="2400" b="1" dirty="0"/>
              <a:t>Витая пара (</a:t>
            </a:r>
            <a:r>
              <a:rPr lang="ru-RU" sz="2400" b="1" dirty="0" err="1"/>
              <a:t>Twisted</a:t>
            </a:r>
            <a:r>
              <a:rPr lang="ru-RU" sz="2400" b="1" dirty="0"/>
              <a:t> </a:t>
            </a:r>
            <a:r>
              <a:rPr lang="ru-RU" sz="2400" b="1" dirty="0" err="1"/>
              <a:t>Pair</a:t>
            </a:r>
            <a:r>
              <a:rPr lang="ru-RU" sz="2400" b="1" dirty="0"/>
              <a:t>) </a:t>
            </a:r>
            <a:r>
              <a:rPr lang="ru-RU" sz="2400" dirty="0"/>
              <a:t>— это два изолированных скрученных медных провода. </a:t>
            </a:r>
            <a:endParaRPr lang="en-US" sz="2400" dirty="0"/>
          </a:p>
          <a:p>
            <a:r>
              <a:rPr lang="ru-RU" sz="2400" b="1" dirty="0"/>
              <a:t>Для </a:t>
            </a:r>
            <a:r>
              <a:rPr lang="ru-RU" sz="2400" b="1" dirty="0" err="1"/>
              <a:t>Ethernet</a:t>
            </a:r>
            <a:r>
              <a:rPr lang="ru-RU" sz="2400" b="1" dirty="0"/>
              <a:t> используется 8-жильный кабель</a:t>
            </a:r>
            <a:r>
              <a:rPr lang="en-US" sz="2400" b="1" dirty="0"/>
              <a:t>-</a:t>
            </a:r>
            <a:r>
              <a:rPr lang="ru-RU" sz="2400" b="1" dirty="0"/>
              <a:t> 4-х витых пары</a:t>
            </a:r>
          </a:p>
        </p:txBody>
      </p:sp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636912"/>
            <a:ext cx="3384376" cy="39230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1" name="Picture 5" descr="ÐÐ°ÑÑÐ¸Ð½ÐºÐ¸ Ð¿Ð¾ Ð·Ð°Ð¿ÑÐ¾ÑÑ Ð²Ð¸ÑÐ°Ñ Ð¿Ð°ÑÐ°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3933056"/>
            <a:ext cx="5262101" cy="1952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77788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4082"/>
          </a:xfrm>
        </p:spPr>
        <p:txBody>
          <a:bodyPr>
            <a:normAutofit fontScale="90000"/>
          </a:bodyPr>
          <a:lstStyle/>
          <a:p>
            <a:r>
              <a:rPr lang="ru-RU" sz="3600" b="1" dirty="0"/>
              <a:t>Витая пара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23528" y="908720"/>
            <a:ext cx="8640960" cy="5544616"/>
          </a:xfrm>
        </p:spPr>
        <p:txBody>
          <a:bodyPr>
            <a:normAutofit/>
          </a:bodyPr>
          <a:lstStyle/>
          <a:p>
            <a:r>
              <a:rPr lang="ru-RU" sz="2400" b="1" dirty="0"/>
              <a:t>Каждая пара состоит из проводов </a:t>
            </a:r>
            <a:r>
              <a:rPr lang="ru-RU" sz="2400" b="1" dirty="0" err="1"/>
              <a:t>Ring</a:t>
            </a:r>
            <a:r>
              <a:rPr lang="ru-RU" sz="2400" b="1" dirty="0"/>
              <a:t> и </a:t>
            </a:r>
            <a:r>
              <a:rPr lang="ru-RU" sz="2400" b="1" dirty="0" err="1"/>
              <a:t>Tip</a:t>
            </a:r>
            <a:r>
              <a:rPr lang="ru-RU" sz="2400" b="1" dirty="0"/>
              <a:t>, </a:t>
            </a:r>
            <a:endParaRPr lang="en-US" sz="2400" b="1" dirty="0"/>
          </a:p>
          <a:p>
            <a:pPr lvl="1"/>
            <a:r>
              <a:rPr lang="ru-RU" sz="1800" dirty="0"/>
              <a:t>паре соответствует номер и цвет (Ring1, Tip1, Ring2, Tip2 и т. Д). </a:t>
            </a:r>
          </a:p>
          <a:p>
            <a:pPr lvl="2"/>
            <a:r>
              <a:rPr lang="ru-RU" sz="2000" dirty="0"/>
              <a:t>1-я пара — синий и белый с синими полосками;</a:t>
            </a:r>
          </a:p>
          <a:p>
            <a:pPr lvl="2"/>
            <a:r>
              <a:rPr lang="ru-RU" sz="2000" dirty="0"/>
              <a:t>2-я пара — оранжевый и белый с оранжевыми полосками;</a:t>
            </a:r>
          </a:p>
          <a:p>
            <a:pPr lvl="2"/>
            <a:r>
              <a:rPr lang="ru-RU" sz="2000" dirty="0"/>
              <a:t>3-я пара — зеленый и белый с зелеными полосками;</a:t>
            </a:r>
          </a:p>
          <a:p>
            <a:pPr lvl="2"/>
            <a:r>
              <a:rPr lang="ru-RU" sz="2000" dirty="0"/>
              <a:t>4-я пара — коричневый и белый с коричневыми полосками.</a:t>
            </a:r>
          </a:p>
        </p:txBody>
      </p:sp>
      <p:pic>
        <p:nvPicPr>
          <p:cNvPr id="5" name="Picture 5" descr="ÐÐ°ÑÑÐ¸Ð½ÐºÐ¸ Ð¿Ð¾ Ð·Ð°Ð¿ÑÐ¾ÑÑ Ð²Ð¸ÑÐ°Ñ Ð¿Ð°ÑÐ°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3429000"/>
            <a:ext cx="4404562" cy="1634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263949"/>
            <a:ext cx="3124200" cy="1173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4437112"/>
            <a:ext cx="5468813" cy="23418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160612" y="5877272"/>
            <a:ext cx="93610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337223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4082"/>
          </a:xfrm>
        </p:spPr>
        <p:txBody>
          <a:bodyPr>
            <a:normAutofit fontScale="90000"/>
          </a:bodyPr>
          <a:lstStyle/>
          <a:p>
            <a:r>
              <a:rPr lang="ru-RU" sz="3600" b="1" dirty="0"/>
              <a:t>Витая пара. Расположение проводов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23528" y="908720"/>
            <a:ext cx="8640960" cy="5544616"/>
          </a:xfrm>
        </p:spPr>
        <p:txBody>
          <a:bodyPr>
            <a:normAutofit/>
          </a:bodyPr>
          <a:lstStyle/>
          <a:p>
            <a:r>
              <a:rPr lang="ru-RU" sz="2400" dirty="0"/>
              <a:t>Варианты расположения проводов в кабеле</a:t>
            </a:r>
          </a:p>
          <a:p>
            <a:endParaRPr lang="ru-RU" sz="2400" dirty="0"/>
          </a:p>
        </p:txBody>
      </p:sp>
      <p:pic>
        <p:nvPicPr>
          <p:cNvPr id="7174" name="Picture 6" descr="ÐÐ°ÑÑÐ¸Ð½ÐºÐ¸ Ð¿Ð¾ Ð·Ð°Ð¿ÑÐ¾ÑÑ Ð²Ð¸ÑÐ°Ñ Ð¿Ð°ÑÐ° ÑÐ°ÑÐ¿Ð¸Ð½Ð¾Ð²ÐºÐ° ÐÐ 4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0370" y="4293096"/>
            <a:ext cx="4867275" cy="175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899592" y="1335687"/>
            <a:ext cx="80113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 err="1"/>
              <a:t>распиновка</a:t>
            </a:r>
            <a:r>
              <a:rPr lang="ru-RU" b="1" dirty="0"/>
              <a:t> </a:t>
            </a:r>
            <a:r>
              <a:rPr lang="en-US" b="1" dirty="0"/>
              <a:t>(</a:t>
            </a:r>
            <a:r>
              <a:rPr lang="ru-RU" b="1" dirty="0"/>
              <a:t>тип А) устарела</a:t>
            </a:r>
            <a:r>
              <a:rPr lang="en-US" b="1" dirty="0"/>
              <a:t> - </a:t>
            </a:r>
            <a:r>
              <a:rPr lang="ru-RU" b="1" dirty="0"/>
              <a:t>использовалась для </a:t>
            </a:r>
            <a:r>
              <a:rPr lang="ru-RU" b="1" dirty="0" err="1"/>
              <a:t>одноранговых</a:t>
            </a:r>
            <a:r>
              <a:rPr lang="ru-RU" b="1" dirty="0"/>
              <a:t> устройств</a:t>
            </a:r>
          </a:p>
          <a:p>
            <a:pPr algn="ctr"/>
            <a:r>
              <a:rPr lang="ru-RU" b="1" dirty="0"/>
              <a:t>В настоящее время используется вариант </a:t>
            </a:r>
            <a:r>
              <a:rPr lang="en-US" b="1" dirty="0"/>
              <a:t>B</a:t>
            </a:r>
            <a:endParaRPr lang="ru-RU" b="1" dirty="0"/>
          </a:p>
        </p:txBody>
      </p:sp>
      <p:pic>
        <p:nvPicPr>
          <p:cNvPr id="15364" name="Picture 4" descr="ÐÐ°ÑÑÐ¸Ð½ÐºÐ¸ Ð¿Ð¾ Ð·Ð°Ð¿ÑÐ¾ÑÑ Ð²Ð¸ÑÐ°Ñ Ð¿Ð°ÑÐ° Ð²Ð°ÑÐ¸Ð°Ð½ÑÑ Ð° Ð¸ Ð±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408985"/>
            <a:ext cx="657225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87206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4082"/>
          </a:xfrm>
        </p:spPr>
        <p:txBody>
          <a:bodyPr>
            <a:normAutofit fontScale="90000"/>
          </a:bodyPr>
          <a:lstStyle/>
          <a:p>
            <a:r>
              <a:rPr lang="ru-RU" sz="3600" b="1" dirty="0"/>
              <a:t>Вычислительные сети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23528" y="908720"/>
            <a:ext cx="8640960" cy="5544616"/>
          </a:xfrm>
        </p:spPr>
        <p:txBody>
          <a:bodyPr>
            <a:normAutofit/>
          </a:bodyPr>
          <a:lstStyle/>
          <a:p>
            <a:r>
              <a:rPr lang="ru-RU" sz="2400" b="1" dirty="0"/>
              <a:t>Вычислительная сеть </a:t>
            </a:r>
            <a:r>
              <a:rPr lang="ru-RU" sz="2400" dirty="0"/>
              <a:t>- система, состоящая из двух или более удаленных ЭВМ, соединенных с помощью специальной аппаратуры и взаимодействующих между собой по каналам передачи данных.</a:t>
            </a:r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060848"/>
            <a:ext cx="7572375" cy="422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453870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4082"/>
          </a:xfrm>
        </p:spPr>
        <p:txBody>
          <a:bodyPr>
            <a:normAutofit fontScale="90000"/>
          </a:bodyPr>
          <a:lstStyle/>
          <a:p>
            <a:r>
              <a:rPr lang="ru-RU" sz="3600" b="1" dirty="0"/>
              <a:t>Витая пара. Разъем </a:t>
            </a:r>
            <a:r>
              <a:rPr lang="en-US" sz="3600" b="1" dirty="0"/>
              <a:t>RJ45</a:t>
            </a:r>
            <a:endParaRPr lang="ru-RU" sz="36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23528" y="908720"/>
            <a:ext cx="8640960" cy="5544616"/>
          </a:xfrm>
        </p:spPr>
        <p:txBody>
          <a:bodyPr>
            <a:normAutofit/>
          </a:bodyPr>
          <a:lstStyle/>
          <a:p>
            <a:r>
              <a:rPr lang="ru-RU" sz="2400" dirty="0"/>
              <a:t>Каждый ПК должен быть подключен к </a:t>
            </a:r>
            <a:r>
              <a:rPr lang="ru-RU" sz="2400" dirty="0" err="1"/>
              <a:t>хабу</a:t>
            </a:r>
            <a:r>
              <a:rPr lang="ru-RU" sz="2400" dirty="0"/>
              <a:t>.</a:t>
            </a:r>
          </a:p>
          <a:p>
            <a:r>
              <a:rPr lang="ru-RU" sz="2400" dirty="0"/>
              <a:t>Длина сегмента кабеля </a:t>
            </a:r>
            <a:r>
              <a:rPr lang="en-US" sz="2400" dirty="0"/>
              <a:t>Ethernet </a:t>
            </a:r>
            <a:r>
              <a:rPr lang="ru-RU" sz="2400" dirty="0" err="1"/>
              <a:t>хаб-пк</a:t>
            </a:r>
            <a:r>
              <a:rPr lang="ru-RU" sz="2400" dirty="0"/>
              <a:t> до 100 м.</a:t>
            </a:r>
          </a:p>
          <a:p>
            <a:r>
              <a:rPr lang="ru-RU" sz="2400" dirty="0"/>
              <a:t>Стандартный разъем </a:t>
            </a:r>
            <a:r>
              <a:rPr lang="en-US" sz="2400" dirty="0"/>
              <a:t>Ethernet Rj-45 </a:t>
            </a:r>
            <a:r>
              <a:rPr lang="ru-RU" sz="2400" dirty="0"/>
              <a:t>(8ми контактный разъем)</a:t>
            </a:r>
          </a:p>
          <a:p>
            <a:endParaRPr lang="ru-RU" sz="2400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7" y="2996952"/>
            <a:ext cx="4427984" cy="26011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7" descr="ÐÐ¾ÑÐ¾Ð¶ÐµÐµ Ð¸Ð·Ð¾Ð±ÑÐ°Ð¶ÐµÐ½Ð¸Ðµ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1393" y="2267635"/>
            <a:ext cx="2772758" cy="4392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http://rones.su/wp-content/uploads/RJ45-UTP-100Mbs-8-wire-189x300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267635"/>
            <a:ext cx="2001881" cy="3177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12455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4082"/>
          </a:xfrm>
        </p:spPr>
        <p:txBody>
          <a:bodyPr>
            <a:normAutofit fontScale="90000"/>
          </a:bodyPr>
          <a:lstStyle/>
          <a:p>
            <a:r>
              <a:rPr lang="ru-RU" sz="3600" b="1" dirty="0"/>
              <a:t>Витая пара. Типы витой пары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23528" y="908720"/>
            <a:ext cx="8640960" cy="5544616"/>
          </a:xfrm>
        </p:spPr>
        <p:txBody>
          <a:bodyPr>
            <a:normAutofit/>
          </a:bodyPr>
          <a:lstStyle/>
          <a:p>
            <a:pPr marL="0" lvl="0" indent="0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ru-RU" altLang="ru-RU" sz="2400" dirty="0"/>
              <a:t>код перед чертой тип экрана для кабеля, </a:t>
            </a:r>
          </a:p>
          <a:p>
            <a:pPr marL="0" lvl="0" indent="0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ru-RU" altLang="ru-RU" sz="2400" dirty="0"/>
              <a:t>код после черты тип индивидуального экранирования </a:t>
            </a:r>
          </a:p>
        </p:txBody>
      </p:sp>
      <p:graphicFrame>
        <p:nvGraphicFramePr>
          <p:cNvPr id="7" name="Таблица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6462282"/>
              </p:ext>
            </p:extLst>
          </p:nvPr>
        </p:nvGraphicFramePr>
        <p:xfrm>
          <a:off x="251520" y="1856581"/>
          <a:ext cx="5976663" cy="4064442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9922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701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424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63960">
                <a:tc>
                  <a:txBody>
                    <a:bodyPr/>
                    <a:lstStyle/>
                    <a:p>
                      <a:pPr algn="l" fontAlgn="base"/>
                      <a:r>
                        <a:rPr lang="ru-RU" sz="2000" kern="1200" dirty="0">
                          <a:effectLst/>
                        </a:rPr>
                        <a:t>Обозначение  </a:t>
                      </a:r>
                      <a:br>
                        <a:rPr lang="ru-RU" sz="2000" kern="1200" dirty="0">
                          <a:effectLst/>
                        </a:rPr>
                      </a:br>
                      <a:r>
                        <a:rPr lang="en-US" sz="2000" kern="1200" dirty="0">
                          <a:effectLst/>
                        </a:rPr>
                        <a:t>ISO/IEC 11801</a:t>
                      </a:r>
                      <a:endParaRPr lang="en-US" sz="20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175" marR="54175" marT="58045" marB="58045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ru-RU" sz="2000" dirty="0">
                          <a:effectLst/>
                        </a:rPr>
                        <a:t>Общий экран</a:t>
                      </a:r>
                      <a:endParaRPr lang="ru-RU" sz="2000" b="1" dirty="0">
                        <a:effectLst/>
                        <a:latin typeface="+mn-lt"/>
                      </a:endParaRPr>
                    </a:p>
                  </a:txBody>
                  <a:tcPr marL="54175" marR="54175" marT="58045" marB="58045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ru-RU" sz="2000" dirty="0">
                          <a:effectLst/>
                        </a:rPr>
                        <a:t>Экран пар</a:t>
                      </a:r>
                      <a:endParaRPr lang="ru-RU" sz="2000" b="1" dirty="0">
                        <a:effectLst/>
                        <a:latin typeface="+mn-lt"/>
                      </a:endParaRPr>
                    </a:p>
                  </a:txBody>
                  <a:tcPr marL="54175" marR="54175" marT="58045" marB="5804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4498"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dirty="0">
                          <a:effectLst/>
                        </a:rPr>
                        <a:t>U/UTP</a:t>
                      </a:r>
                      <a:endParaRPr lang="en-US" sz="2000" dirty="0">
                        <a:effectLst/>
                        <a:latin typeface="+mn-lt"/>
                      </a:endParaRPr>
                    </a:p>
                  </a:txBody>
                  <a:tcPr marL="54175" marR="54175" marT="50306" marB="50306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ru-RU" sz="2000" dirty="0">
                          <a:effectLst/>
                        </a:rPr>
                        <a:t>нет</a:t>
                      </a:r>
                      <a:endParaRPr lang="ru-RU" sz="2000" dirty="0">
                        <a:effectLst/>
                        <a:latin typeface="+mn-lt"/>
                      </a:endParaRPr>
                    </a:p>
                  </a:txBody>
                  <a:tcPr marL="54175" marR="54175" marT="50306" marB="50306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ru-RU" sz="2000" dirty="0">
                          <a:effectLst/>
                        </a:rPr>
                        <a:t>нет</a:t>
                      </a:r>
                      <a:endParaRPr lang="ru-RU" sz="2000" dirty="0">
                        <a:effectLst/>
                        <a:latin typeface="+mn-lt"/>
                      </a:endParaRPr>
                    </a:p>
                  </a:txBody>
                  <a:tcPr marL="54175" marR="54175" marT="50306" marB="50306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8709"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dirty="0">
                          <a:effectLst/>
                        </a:rPr>
                        <a:t>U/FTP</a:t>
                      </a:r>
                      <a:endParaRPr lang="en-US" sz="2000" dirty="0">
                        <a:effectLst/>
                        <a:latin typeface="+mn-lt"/>
                      </a:endParaRPr>
                    </a:p>
                  </a:txBody>
                  <a:tcPr marL="54175" marR="54175" marT="50306" marB="50306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ru-RU" sz="2000" dirty="0">
                          <a:effectLst/>
                        </a:rPr>
                        <a:t>нет</a:t>
                      </a:r>
                      <a:endParaRPr lang="ru-RU" sz="2000" dirty="0">
                        <a:effectLst/>
                        <a:latin typeface="+mn-lt"/>
                      </a:endParaRPr>
                    </a:p>
                  </a:txBody>
                  <a:tcPr marL="54175" marR="54175" marT="50306" marB="50306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ru-RU" sz="2000" dirty="0">
                          <a:effectLst/>
                        </a:rPr>
                        <a:t>фольга</a:t>
                      </a:r>
                      <a:endParaRPr lang="ru-RU" sz="2000" dirty="0">
                        <a:effectLst/>
                        <a:latin typeface="+mn-lt"/>
                      </a:endParaRPr>
                    </a:p>
                  </a:txBody>
                  <a:tcPr marL="54175" marR="54175" marT="50306" marB="50306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8709"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dirty="0">
                          <a:effectLst/>
                        </a:rPr>
                        <a:t>F/UTP</a:t>
                      </a:r>
                      <a:endParaRPr lang="en-US" sz="2000" dirty="0">
                        <a:effectLst/>
                        <a:latin typeface="+mn-lt"/>
                      </a:endParaRPr>
                    </a:p>
                  </a:txBody>
                  <a:tcPr marL="54175" marR="54175" marT="50306" marB="50306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ru-RU" sz="2000" dirty="0">
                          <a:effectLst/>
                        </a:rPr>
                        <a:t>фольга</a:t>
                      </a:r>
                      <a:endParaRPr lang="ru-RU" sz="2000" dirty="0">
                        <a:effectLst/>
                        <a:latin typeface="+mn-lt"/>
                      </a:endParaRPr>
                    </a:p>
                  </a:txBody>
                  <a:tcPr marL="54175" marR="54175" marT="50306" marB="50306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ru-RU" sz="2000" dirty="0">
                          <a:effectLst/>
                        </a:rPr>
                        <a:t>нет</a:t>
                      </a:r>
                      <a:endParaRPr lang="ru-RU" sz="2000" dirty="0">
                        <a:effectLst/>
                        <a:latin typeface="+mn-lt"/>
                      </a:endParaRPr>
                    </a:p>
                  </a:txBody>
                  <a:tcPr marL="54175" marR="54175" marT="50306" marB="50306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4498"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dirty="0">
                          <a:effectLst/>
                        </a:rPr>
                        <a:t>S/UTP</a:t>
                      </a:r>
                      <a:endParaRPr lang="en-US" sz="2000" dirty="0">
                        <a:effectLst/>
                        <a:latin typeface="+mn-lt"/>
                      </a:endParaRPr>
                    </a:p>
                  </a:txBody>
                  <a:tcPr marL="54175" marR="54175" marT="50306" marB="50306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ru-RU" sz="2000" dirty="0">
                          <a:effectLst/>
                        </a:rPr>
                        <a:t>оплётка</a:t>
                      </a:r>
                      <a:endParaRPr lang="ru-RU" sz="2000" dirty="0">
                        <a:effectLst/>
                        <a:latin typeface="+mn-lt"/>
                      </a:endParaRPr>
                    </a:p>
                  </a:txBody>
                  <a:tcPr marL="54175" marR="54175" marT="50306" marB="50306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ru-RU" sz="2000" dirty="0">
                          <a:effectLst/>
                        </a:rPr>
                        <a:t>нет</a:t>
                      </a:r>
                      <a:endParaRPr lang="ru-RU" sz="2000" dirty="0">
                        <a:effectLst/>
                        <a:latin typeface="+mn-lt"/>
                      </a:endParaRPr>
                    </a:p>
                  </a:txBody>
                  <a:tcPr marL="54175" marR="54175" marT="50306" marB="50306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8709"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dirty="0">
                          <a:effectLst/>
                        </a:rPr>
                        <a:t>SF/UTP</a:t>
                      </a:r>
                      <a:endParaRPr lang="en-US" sz="2000" dirty="0">
                        <a:effectLst/>
                        <a:latin typeface="+mn-lt"/>
                      </a:endParaRPr>
                    </a:p>
                  </a:txBody>
                  <a:tcPr marL="54175" marR="54175" marT="50306" marB="50306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ru-RU" sz="2000" dirty="0">
                          <a:effectLst/>
                        </a:rPr>
                        <a:t>оплётка, фольга</a:t>
                      </a:r>
                      <a:endParaRPr lang="ru-RU" sz="2000" dirty="0">
                        <a:effectLst/>
                        <a:latin typeface="+mn-lt"/>
                      </a:endParaRPr>
                    </a:p>
                  </a:txBody>
                  <a:tcPr marL="54175" marR="54175" marT="50306" marB="50306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ru-RU" sz="2000" dirty="0">
                          <a:effectLst/>
                        </a:rPr>
                        <a:t>нет</a:t>
                      </a:r>
                      <a:endParaRPr lang="ru-RU" sz="2000" dirty="0">
                        <a:effectLst/>
                        <a:latin typeface="+mn-lt"/>
                      </a:endParaRPr>
                    </a:p>
                  </a:txBody>
                  <a:tcPr marL="54175" marR="54175" marT="50306" marB="50306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4498"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dirty="0">
                          <a:effectLst/>
                        </a:rPr>
                        <a:t>F/FTP</a:t>
                      </a:r>
                      <a:endParaRPr lang="en-US" sz="2000" dirty="0">
                        <a:effectLst/>
                        <a:latin typeface="+mn-lt"/>
                      </a:endParaRPr>
                    </a:p>
                  </a:txBody>
                  <a:tcPr marL="54175" marR="54175" marT="50306" marB="50306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ru-RU" sz="2000" dirty="0">
                          <a:effectLst/>
                        </a:rPr>
                        <a:t>фольга</a:t>
                      </a:r>
                      <a:endParaRPr lang="ru-RU" sz="2000" dirty="0">
                        <a:effectLst/>
                        <a:latin typeface="+mn-lt"/>
                      </a:endParaRPr>
                    </a:p>
                  </a:txBody>
                  <a:tcPr marL="54175" marR="54175" marT="50306" marB="50306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ru-RU" sz="2000" dirty="0">
                          <a:effectLst/>
                        </a:rPr>
                        <a:t>фольга</a:t>
                      </a:r>
                      <a:endParaRPr lang="ru-RU" sz="2000" dirty="0">
                        <a:effectLst/>
                        <a:latin typeface="+mn-lt"/>
                      </a:endParaRPr>
                    </a:p>
                  </a:txBody>
                  <a:tcPr marL="54175" marR="54175" marT="50306" marB="50306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00868"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dirty="0">
                          <a:effectLst/>
                        </a:rPr>
                        <a:t>S/FTP</a:t>
                      </a:r>
                      <a:endParaRPr lang="en-US" sz="2000" dirty="0">
                        <a:effectLst/>
                        <a:latin typeface="+mn-lt"/>
                      </a:endParaRPr>
                    </a:p>
                  </a:txBody>
                  <a:tcPr marL="54175" marR="54175" marT="50306" marB="50306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ru-RU" sz="2000" dirty="0">
                          <a:effectLst/>
                        </a:rPr>
                        <a:t>оплётка</a:t>
                      </a:r>
                      <a:endParaRPr lang="ru-RU" sz="2000" dirty="0">
                        <a:effectLst/>
                        <a:latin typeface="+mn-lt"/>
                      </a:endParaRPr>
                    </a:p>
                  </a:txBody>
                  <a:tcPr marL="54175" marR="54175" marT="50306" marB="50306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ru-RU" sz="2000" dirty="0">
                          <a:effectLst/>
                        </a:rPr>
                        <a:t>фольга</a:t>
                      </a:r>
                      <a:endParaRPr lang="ru-RU" sz="2000" dirty="0">
                        <a:effectLst/>
                        <a:latin typeface="+mn-lt"/>
                      </a:endParaRPr>
                    </a:p>
                  </a:txBody>
                  <a:tcPr marL="54175" marR="54175" marT="50306" marB="50306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4498"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dirty="0">
                          <a:effectLst/>
                        </a:rPr>
                        <a:t>SF/FTP</a:t>
                      </a:r>
                      <a:endParaRPr lang="en-US" sz="2000" dirty="0">
                        <a:effectLst/>
                        <a:latin typeface="+mn-lt"/>
                      </a:endParaRPr>
                    </a:p>
                  </a:txBody>
                  <a:tcPr marL="54175" marR="54175" marT="50306" marB="50306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ru-RU" sz="2000" dirty="0">
                          <a:effectLst/>
                        </a:rPr>
                        <a:t>оплётка, фольга</a:t>
                      </a:r>
                      <a:endParaRPr lang="ru-RU" sz="2000" dirty="0">
                        <a:effectLst/>
                        <a:latin typeface="+mn-lt"/>
                      </a:endParaRPr>
                    </a:p>
                  </a:txBody>
                  <a:tcPr marL="54175" marR="54175" marT="50306" marB="50306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ru-RU" sz="2000" dirty="0">
                          <a:effectLst/>
                        </a:rPr>
                        <a:t>фольга</a:t>
                      </a:r>
                      <a:endParaRPr lang="ru-RU" sz="2000" dirty="0">
                        <a:effectLst/>
                        <a:latin typeface="+mn-lt"/>
                      </a:endParaRPr>
                    </a:p>
                  </a:txBody>
                  <a:tcPr marL="54175" marR="54175" marT="50306" marB="50306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3730625" y="1736467"/>
            <a:ext cx="65" cy="18466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200" b="0" i="0" u="sng" strike="noStrike" cap="none" normalizeH="0" baseline="0" dirty="0">
              <a:ln>
                <a:noFill/>
              </a:ln>
              <a:solidFill>
                <a:srgbClr val="1E62BC"/>
              </a:solidFill>
              <a:effectLst/>
              <a:latin typeface="Source Sans Pro"/>
              <a:cs typeface="Arial" pitchFamily="34" charset="0"/>
            </a:endParaRPr>
          </a:p>
        </p:txBody>
      </p:sp>
      <p:pic>
        <p:nvPicPr>
          <p:cNvPr id="10244" name="Picture 4" descr="http://rones.su/wp-content/uploads/Twisted-Pair-types-189x300.png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207" y="1921133"/>
            <a:ext cx="2520305" cy="4000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53066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1520" y="274638"/>
            <a:ext cx="8435280" cy="634082"/>
          </a:xfrm>
        </p:spPr>
        <p:txBody>
          <a:bodyPr>
            <a:normAutofit fontScale="90000"/>
          </a:bodyPr>
          <a:lstStyle/>
          <a:p>
            <a:r>
              <a:rPr lang="ru-RU" sz="3600" b="1" dirty="0"/>
              <a:t>Витая пара. Категории</a:t>
            </a:r>
          </a:p>
        </p:txBody>
      </p:sp>
      <p:graphicFrame>
        <p:nvGraphicFramePr>
          <p:cNvPr id="4" name="Объект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44085429"/>
              </p:ext>
            </p:extLst>
          </p:nvPr>
        </p:nvGraphicFramePr>
        <p:xfrm>
          <a:off x="179512" y="914400"/>
          <a:ext cx="8784976" cy="4785360"/>
        </p:xfrm>
        <a:graphic>
          <a:graphicData uri="http://schemas.openxmlformats.org/drawingml/2006/table">
            <a:tbl>
              <a:tblPr/>
              <a:tblGrid>
                <a:gridCol w="6480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00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4726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14400">
                <a:tc>
                  <a:txBody>
                    <a:bodyPr/>
                    <a:lstStyle/>
                    <a:p>
                      <a:pPr algn="ctr"/>
                      <a:r>
                        <a:rPr lang="ru-RU" sz="1600" u="none" dirty="0">
                          <a:solidFill>
                            <a:schemeClr val="tx1"/>
                          </a:solidFill>
                          <a:effectLst/>
                        </a:rPr>
                        <a:t>Категория</a:t>
                      </a:r>
                    </a:p>
                  </a:txBody>
                  <a:tcPr marL="45720" marR="4572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u="none" dirty="0">
                          <a:solidFill>
                            <a:schemeClr val="tx1"/>
                          </a:solidFill>
                          <a:effectLst/>
                        </a:rPr>
                        <a:t>Полоса частот, </a:t>
                      </a:r>
                      <a:r>
                        <a:rPr lang="ru-RU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МГц</a:t>
                      </a:r>
                      <a:endParaRPr lang="ru-RU" sz="1600" u="none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5720" marR="4572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u="none" dirty="0">
                          <a:solidFill>
                            <a:schemeClr val="tx1"/>
                          </a:solidFill>
                          <a:effectLst/>
                        </a:rPr>
                        <a:t>Применение</a:t>
                      </a:r>
                    </a:p>
                  </a:txBody>
                  <a:tcPr marL="45720" marR="4572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u="none" dirty="0">
                          <a:solidFill>
                            <a:schemeClr val="tx1"/>
                          </a:solidFill>
                          <a:effectLst/>
                        </a:rPr>
                        <a:t>Примечания</a:t>
                      </a:r>
                    </a:p>
                  </a:txBody>
                  <a:tcPr marL="45720" marR="4572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3488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</a:pPr>
                      <a:r>
                        <a:rPr lang="ru-RU" sz="1800" u="none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</a:p>
                  </a:txBody>
                  <a:tcPr marL="45720" marR="4572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</a:pPr>
                      <a:r>
                        <a:rPr lang="ru-RU" sz="1800" u="none" dirty="0">
                          <a:solidFill>
                            <a:schemeClr val="tx1"/>
                          </a:solidFill>
                          <a:effectLst/>
                        </a:rPr>
                        <a:t>0,1</a:t>
                      </a:r>
                      <a:br>
                        <a:rPr lang="ru-RU" sz="1800" u="none" dirty="0">
                          <a:solidFill>
                            <a:schemeClr val="tx1"/>
                          </a:solidFill>
                          <a:effectLst/>
                        </a:rPr>
                      </a:br>
                      <a:endParaRPr lang="ru-RU" sz="1800" u="none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5720" marR="4572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</a:pPr>
                      <a:r>
                        <a:rPr lang="ru-RU" sz="1800" u="none" dirty="0">
                          <a:solidFill>
                            <a:schemeClr val="tx1"/>
                          </a:solidFill>
                          <a:effectLst/>
                        </a:rPr>
                        <a:t>Телефонные и старые модемы</a:t>
                      </a:r>
                    </a:p>
                  </a:txBody>
                  <a:tcPr marL="45720" marR="4572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</a:pPr>
                      <a:r>
                        <a:rPr lang="ru-RU" sz="1800" u="none" dirty="0">
                          <a:solidFill>
                            <a:schemeClr val="tx1"/>
                          </a:solidFill>
                          <a:effectLst/>
                        </a:rPr>
                        <a:t>1 пара</a:t>
                      </a:r>
                      <a:r>
                        <a:rPr lang="ru-RU" sz="1800" u="none" baseline="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ru-RU" sz="1800" u="none" dirty="0">
                          <a:solidFill>
                            <a:schemeClr val="tx1"/>
                          </a:solidFill>
                          <a:effectLst/>
                        </a:rPr>
                        <a:t> передача голоса или данных при помощи </a:t>
                      </a:r>
                      <a:r>
                        <a:rPr lang="ru-RU" sz="1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модема</a:t>
                      </a:r>
                      <a:r>
                        <a:rPr lang="ru-RU" sz="1800" u="none" dirty="0">
                          <a:solidFill>
                            <a:schemeClr val="tx1"/>
                          </a:solidFill>
                          <a:effectLst/>
                        </a:rPr>
                        <a:t>(не используется для сетей)</a:t>
                      </a:r>
                    </a:p>
                  </a:txBody>
                  <a:tcPr marL="45720" marR="4572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0129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</a:pPr>
                      <a:r>
                        <a:rPr lang="ru-RU" sz="1800" u="none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</a:p>
                  </a:txBody>
                  <a:tcPr marL="45720" marR="4572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</a:pPr>
                      <a:r>
                        <a:rPr lang="ru-RU" sz="1800" u="none" dirty="0">
                          <a:solidFill>
                            <a:schemeClr val="tx1"/>
                          </a:solidFill>
                          <a:effectLst/>
                        </a:rPr>
                        <a:t>1 </a:t>
                      </a:r>
                      <a:br>
                        <a:rPr lang="ru-RU" sz="1800" u="none" dirty="0">
                          <a:solidFill>
                            <a:schemeClr val="tx1"/>
                          </a:solidFill>
                          <a:effectLst/>
                        </a:rPr>
                      </a:br>
                      <a:endParaRPr lang="ru-RU" sz="1800" u="none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5720" marR="4572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</a:pPr>
                      <a:r>
                        <a:rPr lang="ru-RU" sz="1800" u="none" dirty="0">
                          <a:solidFill>
                            <a:schemeClr val="tx1"/>
                          </a:solidFill>
                          <a:effectLst/>
                        </a:rPr>
                        <a:t>Старые терминалы </a:t>
                      </a:r>
                      <a:br>
                        <a:rPr lang="ru-RU" sz="1800" u="none" dirty="0">
                          <a:solidFill>
                            <a:schemeClr val="tx1"/>
                          </a:solidFill>
                          <a:effectLst/>
                        </a:rPr>
                      </a:br>
                      <a:r>
                        <a:rPr lang="ru-RU" sz="1800" u="none" dirty="0">
                          <a:solidFill>
                            <a:schemeClr val="tx1"/>
                          </a:solidFill>
                          <a:effectLst/>
                        </a:rPr>
                        <a:t>(</a:t>
                      </a:r>
                      <a:r>
                        <a:rPr lang="ru-RU" sz="1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IBM 3270</a:t>
                      </a:r>
                      <a:r>
                        <a:rPr lang="ru-RU" sz="1800" u="none" dirty="0"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</a:p>
                  </a:txBody>
                  <a:tcPr marL="45720" marR="4572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</a:pPr>
                      <a:r>
                        <a:rPr lang="ru-RU" sz="1800" u="none" dirty="0">
                          <a:solidFill>
                            <a:schemeClr val="tx1"/>
                          </a:solidFill>
                          <a:effectLst/>
                        </a:rPr>
                        <a:t>2 пары проводников, скорость</a:t>
                      </a:r>
                      <a:r>
                        <a:rPr lang="ru-RU" sz="1800" u="none" baseline="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ru-RU" sz="1800" u="none" dirty="0">
                          <a:solidFill>
                            <a:schemeClr val="tx1"/>
                          </a:solidFill>
                          <a:effectLst/>
                        </a:rPr>
                        <a:t>до 4 </a:t>
                      </a:r>
                      <a:r>
                        <a:rPr lang="ru-RU" sz="1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Мбит/с</a:t>
                      </a:r>
                      <a:r>
                        <a:rPr lang="ru-RU" sz="1800" u="none" dirty="0">
                          <a:solidFill>
                            <a:schemeClr val="tx1"/>
                          </a:solidFill>
                          <a:effectLst/>
                        </a:rPr>
                        <a:t>, сетями  </a:t>
                      </a:r>
                      <a:r>
                        <a:rPr lang="en-US" sz="1800" u="none" dirty="0" err="1">
                          <a:solidFill>
                            <a:schemeClr val="tx1"/>
                          </a:solidFill>
                          <a:effectLst/>
                        </a:rPr>
                        <a:t>tokenring</a:t>
                      </a:r>
                      <a:r>
                        <a:rPr lang="en-US" sz="1800" u="none" baseline="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ru-RU" sz="1800" u="none" baseline="0" dirty="0">
                          <a:solidFill>
                            <a:schemeClr val="tx1"/>
                          </a:solidFill>
                          <a:effectLst/>
                        </a:rPr>
                        <a:t>и </a:t>
                      </a:r>
                      <a:r>
                        <a:rPr lang="en-US" sz="1800" u="none" baseline="0" dirty="0" err="1">
                          <a:solidFill>
                            <a:schemeClr val="tx1"/>
                          </a:solidFill>
                          <a:effectLst/>
                        </a:rPr>
                        <a:t>archnet</a:t>
                      </a:r>
                      <a:r>
                        <a:rPr lang="ru-RU" sz="1800" u="none" baseline="0" dirty="0">
                          <a:solidFill>
                            <a:schemeClr val="tx1"/>
                          </a:solidFill>
                          <a:effectLst/>
                        </a:rPr>
                        <a:t>, телефонные сети,</a:t>
                      </a:r>
                    </a:p>
                    <a:p>
                      <a:pPr>
                        <a:spcBef>
                          <a:spcPts val="600"/>
                        </a:spcBef>
                      </a:pPr>
                      <a:r>
                        <a:rPr lang="ru-RU" sz="1800" u="none" dirty="0">
                          <a:solidFill>
                            <a:schemeClr val="tx1"/>
                          </a:solidFill>
                          <a:effectLst/>
                        </a:rPr>
                        <a:t> (не подходит для современных систем). </a:t>
                      </a:r>
                    </a:p>
                  </a:txBody>
                  <a:tcPr marL="45720" marR="4572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66855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</a:pPr>
                      <a:r>
                        <a:rPr lang="ru-RU" sz="1800" u="none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</a:p>
                  </a:txBody>
                  <a:tcPr marL="45720" marR="4572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</a:pPr>
                      <a:r>
                        <a:rPr lang="ru-RU" sz="1800" u="none">
                          <a:solidFill>
                            <a:schemeClr val="tx1"/>
                          </a:solidFill>
                          <a:effectLst/>
                        </a:rPr>
                        <a:t>16</a:t>
                      </a:r>
                    </a:p>
                  </a:txBody>
                  <a:tcPr marL="45720" marR="4572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</a:pPr>
                      <a:r>
                        <a:rPr lang="en-US" sz="1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10BASE-</a:t>
                      </a:r>
                      <a:r>
                        <a:rPr lang="en-US" sz="1800" u="none" dirty="0">
                          <a:solidFill>
                            <a:schemeClr val="tx1"/>
                          </a:solidFill>
                          <a:effectLst/>
                        </a:rPr>
                        <a:t>, </a:t>
                      </a:r>
                      <a:r>
                        <a:rPr lang="en-US" sz="1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100</a:t>
                      </a:r>
                      <a:r>
                        <a:rPr lang="ru-RU" sz="1800" u="none" strike="noStrike" dirty="0">
                          <a:solidFill>
                            <a:schemeClr val="tx1"/>
                          </a:solidFill>
                          <a:effectLst/>
                        </a:rPr>
                        <a:t/>
                      </a:r>
                      <a:br>
                        <a:rPr lang="ru-RU" sz="1800" u="none" strike="noStrike" dirty="0">
                          <a:solidFill>
                            <a:schemeClr val="tx1"/>
                          </a:solidFill>
                          <a:effectLst/>
                        </a:rPr>
                      </a:br>
                      <a:r>
                        <a:rPr lang="en-US" sz="1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BASE-T4</a:t>
                      </a:r>
                      <a:r>
                        <a:rPr lang="en-US" sz="1800" u="none" dirty="0">
                          <a:solidFill>
                            <a:schemeClr val="tx1"/>
                          </a:solidFill>
                          <a:effectLst/>
                        </a:rPr>
                        <a:t>Ethernet</a:t>
                      </a:r>
                    </a:p>
                  </a:txBody>
                  <a:tcPr marL="45720" marR="4572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</a:pPr>
                      <a:r>
                        <a:rPr lang="ru-RU" sz="1800" u="none" dirty="0">
                          <a:solidFill>
                            <a:schemeClr val="tx1"/>
                          </a:solidFill>
                          <a:effectLst/>
                        </a:rPr>
                        <a:t>4-парный кабель, телефонные и локальные сетей </a:t>
                      </a:r>
                      <a:r>
                        <a:rPr lang="ru-RU" sz="1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10BASE-T</a:t>
                      </a:r>
                      <a:r>
                        <a:rPr lang="ru-RU" sz="1800" u="none" dirty="0">
                          <a:solidFill>
                            <a:schemeClr val="tx1"/>
                          </a:solidFill>
                          <a:effectLst/>
                        </a:rPr>
                        <a:t> и </a:t>
                      </a:r>
                      <a:r>
                        <a:rPr lang="ru-RU" sz="1800" u="none" dirty="0" err="1">
                          <a:solidFill>
                            <a:schemeClr val="tx1"/>
                          </a:solidFill>
                          <a:effectLst/>
                        </a:rPr>
                        <a:t>token</a:t>
                      </a:r>
                      <a:r>
                        <a:rPr lang="ru-RU" sz="1800" u="none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ru-RU" sz="1800" u="none" dirty="0" err="1">
                          <a:solidFill>
                            <a:schemeClr val="tx1"/>
                          </a:solidFill>
                          <a:effectLst/>
                        </a:rPr>
                        <a:t>ring</a:t>
                      </a:r>
                      <a:r>
                        <a:rPr lang="ru-RU" sz="1800" u="none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</a:p>
                    <a:p>
                      <a:pPr>
                        <a:spcBef>
                          <a:spcPts val="600"/>
                        </a:spcBef>
                      </a:pPr>
                      <a:r>
                        <a:rPr lang="ru-RU" sz="1800" u="none" dirty="0">
                          <a:solidFill>
                            <a:schemeClr val="tx1"/>
                          </a:solidFill>
                          <a:effectLst/>
                        </a:rPr>
                        <a:t>скорость 10 </a:t>
                      </a:r>
                      <a:r>
                        <a:rPr lang="ru-RU" sz="1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Мбит/с</a:t>
                      </a:r>
                      <a:r>
                        <a:rPr lang="ru-RU" sz="1800" u="none" dirty="0">
                          <a:solidFill>
                            <a:schemeClr val="tx1"/>
                          </a:solidFill>
                          <a:effectLst/>
                        </a:rPr>
                        <a:t> -100 </a:t>
                      </a:r>
                      <a:r>
                        <a:rPr lang="ru-RU" sz="1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Мбит/с,</a:t>
                      </a:r>
                      <a:r>
                        <a:rPr lang="ru-RU" sz="1800" u="none" dirty="0">
                          <a:solidFill>
                            <a:schemeClr val="tx1"/>
                          </a:solidFill>
                          <a:effectLst/>
                        </a:rPr>
                        <a:t> расстояние</a:t>
                      </a:r>
                      <a:r>
                        <a:rPr lang="ru-RU" sz="1800" u="none" baseline="0" dirty="0">
                          <a:solidFill>
                            <a:schemeClr val="tx1"/>
                          </a:solidFill>
                          <a:effectLst/>
                        </a:rPr>
                        <a:t> до</a:t>
                      </a:r>
                      <a:r>
                        <a:rPr lang="ru-RU" sz="1800" u="none" dirty="0">
                          <a:solidFill>
                            <a:schemeClr val="tx1"/>
                          </a:solidFill>
                          <a:effectLst/>
                        </a:rPr>
                        <a:t> 100 м. </a:t>
                      </a:r>
                    </a:p>
                    <a:p>
                      <a:pPr>
                        <a:spcBef>
                          <a:spcPts val="600"/>
                        </a:spcBef>
                      </a:pPr>
                      <a:r>
                        <a:rPr lang="ru-RU" sz="1800" u="none" dirty="0">
                          <a:solidFill>
                            <a:schemeClr val="tx1"/>
                          </a:solidFill>
                          <a:effectLst/>
                        </a:rPr>
                        <a:t>Отвечает требованиям  </a:t>
                      </a:r>
                      <a:r>
                        <a:rPr lang="ru-RU" sz="1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IEEE 802.3</a:t>
                      </a:r>
                      <a:r>
                        <a:rPr lang="ru-RU" sz="1800" u="none" dirty="0">
                          <a:solidFill>
                            <a:schemeClr val="tx1"/>
                          </a:solidFill>
                          <a:effectLst/>
                        </a:rPr>
                        <a:t>. </a:t>
                      </a:r>
                    </a:p>
                    <a:p>
                      <a:pPr>
                        <a:spcBef>
                          <a:spcPts val="600"/>
                        </a:spcBef>
                      </a:pPr>
                      <a:r>
                        <a:rPr lang="ru-RU" sz="1800" u="none" dirty="0">
                          <a:solidFill>
                            <a:schemeClr val="tx1"/>
                          </a:solidFill>
                          <a:effectLst/>
                        </a:rPr>
                        <a:t>Используется для телефонных линий.</a:t>
                      </a:r>
                    </a:p>
                  </a:txBody>
                  <a:tcPr marL="45720" marR="4572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5041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</a:pPr>
                      <a:r>
                        <a:rPr lang="ru-RU" sz="1800" u="none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</a:p>
                  </a:txBody>
                  <a:tcPr marL="45720" marR="4572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</a:pPr>
                      <a:r>
                        <a:rPr lang="ru-RU" sz="1800" u="none">
                          <a:solidFill>
                            <a:schemeClr val="tx1"/>
                          </a:solidFill>
                          <a:effectLst/>
                        </a:rPr>
                        <a:t>20</a:t>
                      </a:r>
                    </a:p>
                  </a:txBody>
                  <a:tcPr marL="45720" marR="4572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</a:pPr>
                      <a:r>
                        <a:rPr lang="ru-RU" sz="18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token</a:t>
                      </a:r>
                      <a:r>
                        <a:rPr lang="ru-RU" sz="1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ru-RU" sz="18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ring</a:t>
                      </a:r>
                      <a:r>
                        <a:rPr lang="ru-RU" sz="1800" u="none" dirty="0">
                          <a:solidFill>
                            <a:schemeClr val="tx1"/>
                          </a:solidFill>
                          <a:effectLst/>
                        </a:rPr>
                        <a:t>, сейчас не используется</a:t>
                      </a:r>
                    </a:p>
                  </a:txBody>
                  <a:tcPr marL="45720" marR="4572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</a:pPr>
                      <a:r>
                        <a:rPr lang="ru-RU" sz="1800" u="none" dirty="0">
                          <a:solidFill>
                            <a:schemeClr val="tx1"/>
                          </a:solidFill>
                          <a:effectLst/>
                        </a:rPr>
                        <a:t>4-парный кабель,  сети</a:t>
                      </a:r>
                      <a:r>
                        <a:rPr lang="ru-RU" sz="1800" u="none" baseline="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ru-RU" sz="1800" u="none" dirty="0" err="1">
                          <a:solidFill>
                            <a:schemeClr val="tx1"/>
                          </a:solidFill>
                          <a:effectLst/>
                        </a:rPr>
                        <a:t>token</a:t>
                      </a:r>
                      <a:r>
                        <a:rPr lang="ru-RU" sz="1800" u="none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ru-RU" sz="1800" u="none" dirty="0" err="1">
                          <a:solidFill>
                            <a:schemeClr val="tx1"/>
                          </a:solidFill>
                          <a:effectLst/>
                        </a:rPr>
                        <a:t>ring</a:t>
                      </a:r>
                      <a:r>
                        <a:rPr lang="ru-RU" sz="1800" u="none" dirty="0">
                          <a:solidFill>
                            <a:schemeClr val="tx1"/>
                          </a:solidFill>
                          <a:effectLst/>
                        </a:rPr>
                        <a:t>, 10BASE-T, 100BASE-T4, скорость до 16 Мбит/с по одной паре.</a:t>
                      </a:r>
                    </a:p>
                  </a:txBody>
                  <a:tcPr marL="45720" marR="4572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3730625" y="1736467"/>
            <a:ext cx="65" cy="18466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200" b="0" i="0" u="sng" strike="noStrike" cap="none" normalizeH="0" baseline="0" dirty="0">
              <a:ln>
                <a:noFill/>
              </a:ln>
              <a:solidFill>
                <a:srgbClr val="1E62BC"/>
              </a:solidFill>
              <a:effectLst/>
              <a:latin typeface="Source Sans Pro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90272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1520" y="274638"/>
            <a:ext cx="8435280" cy="634082"/>
          </a:xfrm>
        </p:spPr>
        <p:txBody>
          <a:bodyPr>
            <a:normAutofit fontScale="90000"/>
          </a:bodyPr>
          <a:lstStyle/>
          <a:p>
            <a:r>
              <a:rPr lang="ru-RU" sz="3600" b="1" dirty="0"/>
              <a:t>Витая пара. Категории</a:t>
            </a:r>
          </a:p>
        </p:txBody>
      </p:sp>
      <p:graphicFrame>
        <p:nvGraphicFramePr>
          <p:cNvPr id="4" name="Объект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52100043"/>
              </p:ext>
            </p:extLst>
          </p:nvPr>
        </p:nvGraphicFramePr>
        <p:xfrm>
          <a:off x="179512" y="1052736"/>
          <a:ext cx="8784976" cy="4579820"/>
        </p:xfrm>
        <a:graphic>
          <a:graphicData uri="http://schemas.openxmlformats.org/drawingml/2006/table">
            <a:tbl>
              <a:tblPr/>
              <a:tblGrid>
                <a:gridCol w="6698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03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442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400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4839">
                <a:tc>
                  <a:txBody>
                    <a:bodyPr/>
                    <a:lstStyle/>
                    <a:p>
                      <a:pPr algn="ctr"/>
                      <a:r>
                        <a:rPr lang="ru-RU" sz="1800" dirty="0">
                          <a:solidFill>
                            <a:schemeClr val="tx1"/>
                          </a:solidFill>
                          <a:effectLst/>
                        </a:rPr>
                        <a:t>Категория</a:t>
                      </a:r>
                    </a:p>
                  </a:txBody>
                  <a:tcPr marL="7659" marR="7659" marT="3830" marB="383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>
                          <a:solidFill>
                            <a:schemeClr val="tx1"/>
                          </a:solidFill>
                          <a:effectLst/>
                        </a:rPr>
                        <a:t>Полоса частот, </a:t>
                      </a:r>
                      <a:br>
                        <a:rPr lang="ru-RU" sz="1800" dirty="0">
                          <a:solidFill>
                            <a:schemeClr val="tx1"/>
                          </a:solidFill>
                          <a:effectLst/>
                        </a:rPr>
                      </a:br>
                      <a:r>
                        <a:rPr lang="ru-RU" sz="1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МГц</a:t>
                      </a:r>
                      <a:endParaRPr lang="ru-RU" sz="18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7659" marR="7659" marT="3830" marB="383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>
                          <a:solidFill>
                            <a:schemeClr val="tx1"/>
                          </a:solidFill>
                          <a:effectLst/>
                        </a:rPr>
                        <a:t>Применение</a:t>
                      </a:r>
                    </a:p>
                  </a:txBody>
                  <a:tcPr marL="7659" marR="7659" marT="3830" marB="383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>
                          <a:solidFill>
                            <a:schemeClr val="tx1"/>
                          </a:solidFill>
                          <a:effectLst/>
                        </a:rPr>
                        <a:t>Примечания</a:t>
                      </a:r>
                    </a:p>
                  </a:txBody>
                  <a:tcPr marL="7659" marR="7659" marT="3830" marB="383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0948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</a:pPr>
                      <a:r>
                        <a:rPr lang="ru-RU" sz="1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  <a:endParaRPr lang="ru-RU" sz="18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7659" marR="7659" marT="3830" marB="383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</a:pPr>
                      <a:r>
                        <a:rPr lang="ru-RU" sz="1800" dirty="0">
                          <a:solidFill>
                            <a:schemeClr val="tx1"/>
                          </a:solidFill>
                          <a:effectLst/>
                        </a:rPr>
                        <a:t>100</a:t>
                      </a:r>
                    </a:p>
                  </a:txBody>
                  <a:tcPr marL="7659" marR="7659" marT="3830" marB="383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</a:pPr>
                      <a:r>
                        <a:rPr lang="fr-FR" sz="1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Fast Ethernet</a:t>
                      </a:r>
                      <a:r>
                        <a:rPr lang="ru-RU" sz="1800" u="none" strike="noStrike" dirty="0">
                          <a:solidFill>
                            <a:schemeClr val="tx1"/>
                          </a:solidFill>
                          <a:effectLst/>
                        </a:rPr>
                        <a:t/>
                      </a:r>
                      <a:br>
                        <a:rPr lang="ru-RU" sz="1800" u="none" strike="noStrike" dirty="0">
                          <a:solidFill>
                            <a:schemeClr val="tx1"/>
                          </a:solidFill>
                          <a:effectLst/>
                        </a:rPr>
                      </a:br>
                      <a:r>
                        <a:rPr lang="fr-FR" sz="1800" dirty="0">
                          <a:solidFill>
                            <a:schemeClr val="tx1"/>
                          </a:solidFill>
                          <a:effectLst/>
                        </a:rPr>
                        <a:t>(100BASE-TX),</a:t>
                      </a:r>
                      <a:endParaRPr lang="ru-RU" sz="18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>
                        <a:spcBef>
                          <a:spcPts val="600"/>
                        </a:spcBef>
                      </a:pPr>
                      <a:r>
                        <a:rPr lang="fr-FR" sz="1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Gigabit Ethernet</a:t>
                      </a:r>
                      <a:r>
                        <a:rPr lang="ru-RU" sz="1800" u="none" strike="noStrike" dirty="0">
                          <a:solidFill>
                            <a:schemeClr val="tx1"/>
                          </a:solidFill>
                          <a:effectLst/>
                        </a:rPr>
                        <a:t/>
                      </a:r>
                      <a:br>
                        <a:rPr lang="ru-RU" sz="1800" u="none" strike="noStrike" dirty="0">
                          <a:solidFill>
                            <a:schemeClr val="tx1"/>
                          </a:solidFill>
                          <a:effectLst/>
                        </a:rPr>
                      </a:br>
                      <a:r>
                        <a:rPr lang="fr-FR" sz="1800" dirty="0">
                          <a:solidFill>
                            <a:schemeClr val="tx1"/>
                          </a:solidFill>
                          <a:effectLst/>
                        </a:rPr>
                        <a:t>(1000BASE-T)</a:t>
                      </a:r>
                    </a:p>
                  </a:txBody>
                  <a:tcPr marL="7659" marR="7659" marT="3830" marB="383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</a:pPr>
                      <a:r>
                        <a:rPr lang="ru-RU" sz="1800" dirty="0">
                          <a:solidFill>
                            <a:schemeClr val="tx1"/>
                          </a:solidFill>
                          <a:effectLst/>
                        </a:rPr>
                        <a:t>4-парный кабель, сети </a:t>
                      </a:r>
                      <a:r>
                        <a:rPr lang="ru-RU" sz="1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10BASE-T</a:t>
                      </a:r>
                      <a:r>
                        <a:rPr lang="ru-RU" sz="1800" dirty="0">
                          <a:solidFill>
                            <a:schemeClr val="tx1"/>
                          </a:solidFill>
                          <a:effectLst/>
                        </a:rPr>
                        <a:t>, </a:t>
                      </a:r>
                      <a:r>
                        <a:rPr lang="ru-RU" sz="1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100BASE-TX</a:t>
                      </a:r>
                      <a:r>
                        <a:rPr lang="ru-RU" sz="1800" dirty="0">
                          <a:solidFill>
                            <a:schemeClr val="tx1"/>
                          </a:solidFill>
                          <a:effectLst/>
                        </a:rPr>
                        <a:t> и </a:t>
                      </a:r>
                      <a:r>
                        <a:rPr lang="ru-RU" sz="1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1000BASE-T</a:t>
                      </a:r>
                      <a:r>
                        <a:rPr lang="ru-RU" sz="1800" dirty="0">
                          <a:solidFill>
                            <a:schemeClr val="tx1"/>
                          </a:solidFill>
                          <a:effectLst/>
                        </a:rPr>
                        <a:t> и телефонные линии, скорость до 100 Мбит/с (2 пары) и до 1000 Мбит/с (4 пары).</a:t>
                      </a:r>
                    </a:p>
                  </a:txBody>
                  <a:tcPr marL="7659" marR="7659" marT="3830" marB="383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3899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</a:pPr>
                      <a:r>
                        <a:rPr lang="en-US" sz="1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5e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7659" marR="7659" marT="3830" marB="383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</a:pPr>
                      <a:r>
                        <a:rPr lang="ru-RU" sz="1800">
                          <a:solidFill>
                            <a:schemeClr val="tx1"/>
                          </a:solidFill>
                          <a:effectLst/>
                        </a:rPr>
                        <a:t>100</a:t>
                      </a:r>
                    </a:p>
                  </a:txBody>
                  <a:tcPr marL="7659" marR="7659" marT="3830" marB="383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</a:pPr>
                      <a:r>
                        <a:rPr lang="en-US" sz="1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Fast Ethernet</a:t>
                      </a:r>
                      <a:r>
                        <a:rPr lang="ru-RU" sz="1800" u="none" strike="noStrike" dirty="0">
                          <a:solidFill>
                            <a:schemeClr val="tx1"/>
                          </a:solidFill>
                          <a:effectLst/>
                        </a:rPr>
                        <a:t/>
                      </a:r>
                      <a:br>
                        <a:rPr lang="ru-RU" sz="1800" u="none" strike="noStrike" dirty="0">
                          <a:solidFill>
                            <a:schemeClr val="tx1"/>
                          </a:solidFill>
                          <a:effectLst/>
                        </a:rPr>
                      </a:b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(100BASE-TX), </a:t>
                      </a:r>
                      <a:endParaRPr lang="ru-RU" sz="18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>
                        <a:spcBef>
                          <a:spcPts val="600"/>
                        </a:spcBef>
                      </a:pPr>
                      <a:r>
                        <a:rPr lang="en-US" sz="1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Gigabit Ethernet</a:t>
                      </a:r>
                      <a:r>
                        <a:rPr lang="ru-RU" sz="1800" u="none" strike="noStrike" dirty="0">
                          <a:solidFill>
                            <a:schemeClr val="tx1"/>
                          </a:solidFill>
                          <a:effectLst/>
                        </a:rPr>
                        <a:t/>
                      </a:r>
                      <a:br>
                        <a:rPr lang="ru-RU" sz="1800" u="none" strike="noStrike" dirty="0">
                          <a:solidFill>
                            <a:schemeClr val="tx1"/>
                          </a:solidFill>
                          <a:effectLst/>
                        </a:rPr>
                      </a:b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(1000BASE-T)</a:t>
                      </a:r>
                    </a:p>
                  </a:txBody>
                  <a:tcPr marL="7659" marR="7659" marT="3830" marB="383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</a:pPr>
                      <a:r>
                        <a:rPr lang="ru-RU" sz="1800" dirty="0">
                          <a:solidFill>
                            <a:schemeClr val="tx1"/>
                          </a:solidFill>
                          <a:effectLst/>
                        </a:rPr>
                        <a:t>4-парный кабель. Скорость до 100 Мбит/с (2 пары) и до 1000 </a:t>
                      </a:r>
                      <a:r>
                        <a:rPr lang="ru-RU" sz="1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Мбит/с (</a:t>
                      </a:r>
                      <a:r>
                        <a:rPr lang="ru-RU" sz="1800" dirty="0">
                          <a:solidFill>
                            <a:schemeClr val="tx1"/>
                          </a:solidFill>
                          <a:effectLst/>
                        </a:rPr>
                        <a:t>4 пары). самый распространённый,</a:t>
                      </a:r>
                      <a:r>
                        <a:rPr lang="ru-RU" sz="1800" baseline="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</a:p>
                    <a:p>
                      <a:pPr>
                        <a:spcBef>
                          <a:spcPts val="600"/>
                        </a:spcBef>
                      </a:pPr>
                      <a:r>
                        <a:rPr lang="ru-RU" sz="1800" dirty="0">
                          <a:solidFill>
                            <a:schemeClr val="tx1"/>
                          </a:solidFill>
                          <a:effectLst/>
                        </a:rPr>
                        <a:t>используется для построения компьютерных сетей. </a:t>
                      </a:r>
                    </a:p>
                  </a:txBody>
                  <a:tcPr marL="7659" marR="7659" marT="3830" marB="383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9631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</a:pPr>
                      <a:r>
                        <a:rPr lang="ru-RU" sz="1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6</a:t>
                      </a:r>
                      <a:endParaRPr lang="ru-RU" sz="18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7659" marR="7659" marT="3830" marB="383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</a:pPr>
                      <a:r>
                        <a:rPr lang="ru-RU" sz="1800" dirty="0">
                          <a:solidFill>
                            <a:schemeClr val="tx1"/>
                          </a:solidFill>
                          <a:effectLst/>
                        </a:rPr>
                        <a:t>250</a:t>
                      </a:r>
                    </a:p>
                  </a:txBody>
                  <a:tcPr marL="7659" marR="7659" marT="3830" marB="383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</a:pPr>
                      <a:r>
                        <a:rPr lang="en-US" sz="1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10 Gigabit Ethernet</a:t>
                      </a:r>
                      <a:r>
                        <a:rPr lang="ru-RU" sz="1800" u="none" strike="noStrike" dirty="0">
                          <a:solidFill>
                            <a:schemeClr val="tx1"/>
                          </a:solidFill>
                          <a:effectLst/>
                        </a:rPr>
                        <a:t/>
                      </a:r>
                      <a:br>
                        <a:rPr lang="ru-RU" sz="1800" u="none" strike="noStrike" dirty="0">
                          <a:solidFill>
                            <a:schemeClr val="tx1"/>
                          </a:solidFill>
                          <a:effectLst/>
                        </a:rPr>
                      </a:b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(10GBASE-T)</a:t>
                      </a:r>
                    </a:p>
                  </a:txBody>
                  <a:tcPr marL="7659" marR="7659" marT="3830" marB="383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</a:pPr>
                      <a:r>
                        <a:rPr lang="ru-RU" sz="1800" dirty="0">
                          <a:solidFill>
                            <a:schemeClr val="tx1"/>
                          </a:solidFill>
                          <a:effectLst/>
                        </a:rPr>
                        <a:t>неэкранированный кабель (UTP)  4 пары проводников, скорость до 10 Гбит/с (до 55 м ).</a:t>
                      </a:r>
                    </a:p>
                  </a:txBody>
                  <a:tcPr marL="7659" marR="7659" marT="3830" marB="383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9631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</a:pPr>
                      <a:r>
                        <a:rPr lang="en-US" sz="18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6A</a:t>
                      </a:r>
                    </a:p>
                  </a:txBody>
                  <a:tcPr marL="7659" marR="7659" marT="3830" marB="383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</a:pPr>
                      <a:r>
                        <a:rPr lang="ru-RU" sz="1800">
                          <a:solidFill>
                            <a:schemeClr val="tx1"/>
                          </a:solidFill>
                          <a:effectLst/>
                        </a:rPr>
                        <a:t>500</a:t>
                      </a:r>
                    </a:p>
                  </a:txBody>
                  <a:tcPr marL="7659" marR="7659" marT="3830" marB="383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</a:pPr>
                      <a:r>
                        <a:rPr lang="en-US" sz="1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10 Gigabit Ethernet</a:t>
                      </a:r>
                      <a:r>
                        <a:rPr lang="ru-RU" sz="1800" u="none" strike="noStrike" dirty="0">
                          <a:solidFill>
                            <a:schemeClr val="tx1"/>
                          </a:solidFill>
                          <a:effectLst/>
                        </a:rPr>
                        <a:t/>
                      </a:r>
                      <a:br>
                        <a:rPr lang="ru-RU" sz="1800" u="none" strike="noStrike" dirty="0">
                          <a:solidFill>
                            <a:schemeClr val="tx1"/>
                          </a:solidFill>
                          <a:effectLst/>
                        </a:rPr>
                      </a:b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(10GBASE-T)</a:t>
                      </a:r>
                    </a:p>
                  </a:txBody>
                  <a:tcPr marL="7659" marR="7659" marT="3830" marB="383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</a:pPr>
                      <a:r>
                        <a:rPr lang="ru-RU" sz="1800" dirty="0">
                          <a:solidFill>
                            <a:schemeClr val="tx1"/>
                          </a:solidFill>
                          <a:effectLst/>
                        </a:rPr>
                        <a:t>4 пары проводников, скорости до 10 Гбит/с на расстояние до 100 метров. (F/UTP общий экран), </a:t>
                      </a:r>
                      <a:br>
                        <a:rPr lang="ru-RU" sz="1800" dirty="0">
                          <a:solidFill>
                            <a:schemeClr val="tx1"/>
                          </a:solidFill>
                          <a:effectLst/>
                        </a:rPr>
                      </a:br>
                      <a:r>
                        <a:rPr lang="ru-RU" sz="1800" dirty="0">
                          <a:solidFill>
                            <a:schemeClr val="tx1"/>
                          </a:solidFill>
                          <a:effectLst/>
                        </a:rPr>
                        <a:t>(U/FTP - экраны вокруг каждой пары).</a:t>
                      </a:r>
                    </a:p>
                  </a:txBody>
                  <a:tcPr marL="7659" marR="7659" marT="3830" marB="383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3730625" y="1736467"/>
            <a:ext cx="65" cy="18466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200" b="0" i="0" u="sng" strike="noStrike" cap="none" normalizeH="0" baseline="0" dirty="0">
              <a:ln>
                <a:noFill/>
              </a:ln>
              <a:solidFill>
                <a:srgbClr val="1E62BC"/>
              </a:solidFill>
              <a:effectLst/>
              <a:latin typeface="Source Sans Pro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21884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1520" y="274638"/>
            <a:ext cx="8435280" cy="634082"/>
          </a:xfrm>
        </p:spPr>
        <p:txBody>
          <a:bodyPr>
            <a:normAutofit fontScale="90000"/>
          </a:bodyPr>
          <a:lstStyle/>
          <a:p>
            <a:r>
              <a:rPr lang="ru-RU" sz="3600" b="1" dirty="0"/>
              <a:t>Витая пара. Категории</a:t>
            </a:r>
          </a:p>
        </p:txBody>
      </p:sp>
      <p:graphicFrame>
        <p:nvGraphicFramePr>
          <p:cNvPr id="4" name="Объект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47140669"/>
              </p:ext>
            </p:extLst>
          </p:nvPr>
        </p:nvGraphicFramePr>
        <p:xfrm>
          <a:off x="179512" y="908720"/>
          <a:ext cx="8784976" cy="5524700"/>
        </p:xfrm>
        <a:graphic>
          <a:graphicData uri="http://schemas.openxmlformats.org/drawingml/2006/table">
            <a:tbl>
              <a:tblPr/>
              <a:tblGrid>
                <a:gridCol w="6698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1216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3886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4839">
                <a:tc>
                  <a:txBody>
                    <a:bodyPr/>
                    <a:lstStyle/>
                    <a:p>
                      <a:pPr algn="ctr"/>
                      <a:r>
                        <a:rPr lang="ru-RU" sz="1800" dirty="0">
                          <a:solidFill>
                            <a:schemeClr val="tx1"/>
                          </a:solidFill>
                          <a:effectLst/>
                        </a:rPr>
                        <a:t>Категория</a:t>
                      </a:r>
                    </a:p>
                  </a:txBody>
                  <a:tcPr marL="7659" marR="7659" marT="3830" marB="383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>
                          <a:solidFill>
                            <a:schemeClr val="tx1"/>
                          </a:solidFill>
                          <a:effectLst/>
                        </a:rPr>
                        <a:t>Полоса частот, </a:t>
                      </a:r>
                      <a:br>
                        <a:rPr lang="ru-RU" sz="1800" dirty="0">
                          <a:solidFill>
                            <a:schemeClr val="tx1"/>
                          </a:solidFill>
                          <a:effectLst/>
                        </a:rPr>
                      </a:br>
                      <a:r>
                        <a:rPr lang="ru-RU" sz="1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МГц</a:t>
                      </a:r>
                      <a:endParaRPr lang="ru-RU" sz="18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7659" marR="7659" marT="3830" marB="383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>
                          <a:solidFill>
                            <a:schemeClr val="tx1"/>
                          </a:solidFill>
                          <a:effectLst/>
                        </a:rPr>
                        <a:t>Применение</a:t>
                      </a:r>
                    </a:p>
                  </a:txBody>
                  <a:tcPr marL="7659" marR="7659" marT="3830" marB="383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>
                          <a:solidFill>
                            <a:schemeClr val="tx1"/>
                          </a:solidFill>
                          <a:effectLst/>
                        </a:rPr>
                        <a:t>Примечания</a:t>
                      </a:r>
                    </a:p>
                  </a:txBody>
                  <a:tcPr marL="7659" marR="7659" marT="3830" marB="383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6610">
                <a:tc>
                  <a:txBody>
                    <a:bodyPr/>
                    <a:lstStyle/>
                    <a:p>
                      <a:r>
                        <a:rPr lang="ru-RU" sz="1800" dirty="0">
                          <a:solidFill>
                            <a:schemeClr val="tx1"/>
                          </a:solidFill>
                          <a:effectLst/>
                        </a:rPr>
                        <a:t>7</a:t>
                      </a:r>
                    </a:p>
                  </a:txBody>
                  <a:tcPr marL="7659" marR="7659" marT="3830" marB="383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800" dirty="0">
                          <a:solidFill>
                            <a:schemeClr val="tx1"/>
                          </a:solidFill>
                          <a:effectLst/>
                        </a:rPr>
                        <a:t>600</a:t>
                      </a:r>
                    </a:p>
                  </a:txBody>
                  <a:tcPr marL="7659" marR="7659" marT="3830" marB="383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10 Gigabit Ethernet</a:t>
                      </a:r>
                      <a:endParaRPr lang="ru-RU" sz="1800" u="none" strike="noStrike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(10GBASE-T)</a:t>
                      </a:r>
                    </a:p>
                  </a:txBody>
                  <a:tcPr marL="7659" marR="7659" marT="3830" marB="383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800" dirty="0">
                          <a:solidFill>
                            <a:schemeClr val="tx1"/>
                          </a:solidFill>
                          <a:effectLst/>
                        </a:rPr>
                        <a:t>Скорость до 10 Гбит/с. </a:t>
                      </a:r>
                    </a:p>
                    <a:p>
                      <a:r>
                        <a:rPr lang="ru-RU" sz="1800" dirty="0">
                          <a:solidFill>
                            <a:schemeClr val="tx1"/>
                          </a:solidFill>
                          <a:effectLst/>
                        </a:rPr>
                        <a:t>Экраны общий и для каждой пары (F/FTP или S/FTP).</a:t>
                      </a:r>
                    </a:p>
                  </a:txBody>
                  <a:tcPr marL="7659" marR="7659" marT="3830" marB="383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045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7</a:t>
                      </a:r>
                      <a:r>
                        <a:rPr lang="en-US" sz="1800" baseline="-25000" dirty="0">
                          <a:solidFill>
                            <a:schemeClr val="tx1"/>
                          </a:solidFill>
                          <a:effectLst/>
                        </a:rPr>
                        <a:t>A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7659" marR="7659" marT="3830" marB="383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800" dirty="0">
                          <a:solidFill>
                            <a:schemeClr val="tx1"/>
                          </a:solidFill>
                          <a:effectLst/>
                        </a:rPr>
                        <a:t>1000</a:t>
                      </a:r>
                    </a:p>
                  </a:txBody>
                  <a:tcPr marL="7659" marR="7659" marT="3830" marB="383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10 Gigabit Ethernet</a:t>
                      </a:r>
                      <a:endParaRPr lang="ru-RU" sz="1800" u="none" strike="noStrike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(10GBASE-T)</a:t>
                      </a:r>
                    </a:p>
                  </a:txBody>
                  <a:tcPr marL="7659" marR="7659" marT="3830" marB="383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800" dirty="0">
                          <a:solidFill>
                            <a:schemeClr val="tx1"/>
                          </a:solidFill>
                          <a:effectLst/>
                        </a:rPr>
                        <a:t>Скорость до 10 Гбит/с. </a:t>
                      </a:r>
                    </a:p>
                    <a:p>
                      <a:r>
                        <a:rPr lang="ru-RU" sz="1800" dirty="0">
                          <a:solidFill>
                            <a:schemeClr val="tx1"/>
                          </a:solidFill>
                          <a:effectLst/>
                        </a:rPr>
                        <a:t>Экраны общий и для каждой пары (F/FTP или S/FTP).</a:t>
                      </a:r>
                    </a:p>
                  </a:txBody>
                  <a:tcPr marL="7659" marR="7659" marT="3830" marB="383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16036">
                <a:tc>
                  <a:txBody>
                    <a:bodyPr/>
                    <a:lstStyle/>
                    <a:p>
                      <a:r>
                        <a:rPr lang="ru-RU" sz="1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8/8.1</a:t>
                      </a:r>
                      <a:endParaRPr lang="ru-RU" sz="18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7659" marR="7659" marT="3830" marB="383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800">
                          <a:solidFill>
                            <a:schemeClr val="tx1"/>
                          </a:solidFill>
                          <a:effectLst/>
                        </a:rPr>
                        <a:t>1600-2000</a:t>
                      </a:r>
                    </a:p>
                  </a:txBody>
                  <a:tcPr marL="7659" marR="7659" marT="3830" marB="383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100 Gigabit Ethernet</a:t>
                      </a:r>
                      <a:endParaRPr lang="ru-RU" sz="1800" u="none" strike="noStrike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(40GBASE-T)</a:t>
                      </a:r>
                    </a:p>
                  </a:txBody>
                  <a:tcPr marL="7659" marR="7659" marT="3830" marB="383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800" b="1" dirty="0">
                          <a:solidFill>
                            <a:schemeClr val="tx1"/>
                          </a:solidFill>
                          <a:effectLst/>
                        </a:rPr>
                        <a:t>В разработке.</a:t>
                      </a:r>
                    </a:p>
                    <a:p>
                      <a:r>
                        <a:rPr lang="ru-RU" sz="1800" dirty="0">
                          <a:solidFill>
                            <a:schemeClr val="tx1"/>
                          </a:solidFill>
                          <a:effectLst/>
                        </a:rPr>
                        <a:t>Совместим с кабелем 6A. </a:t>
                      </a:r>
                    </a:p>
                    <a:p>
                      <a:r>
                        <a:rPr lang="ru-RU" sz="1800" dirty="0">
                          <a:solidFill>
                            <a:schemeClr val="tx1"/>
                          </a:solidFill>
                          <a:effectLst/>
                        </a:rPr>
                        <a:t>Скорость до 40 Гбит/с при использовании стандартных коннекторов 8P8C. </a:t>
                      </a:r>
                    </a:p>
                    <a:p>
                      <a:r>
                        <a:rPr lang="ru-RU" sz="1800" dirty="0">
                          <a:solidFill>
                            <a:schemeClr val="tx1"/>
                          </a:solidFill>
                          <a:effectLst/>
                        </a:rPr>
                        <a:t>Кабель либо общий экран, либо экраны вокруг каждой пары (F/UTP или U/FTP).</a:t>
                      </a:r>
                    </a:p>
                  </a:txBody>
                  <a:tcPr marL="7659" marR="7659" marT="3830" marB="383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19310">
                <a:tc>
                  <a:txBody>
                    <a:bodyPr/>
                    <a:lstStyle/>
                    <a:p>
                      <a:r>
                        <a:rPr lang="ru-RU" sz="1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8.2</a:t>
                      </a:r>
                      <a:endParaRPr lang="ru-RU" sz="18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7659" marR="7659" marT="3830" marB="383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800">
                          <a:solidFill>
                            <a:schemeClr val="tx1"/>
                          </a:solidFill>
                          <a:effectLst/>
                        </a:rPr>
                        <a:t>1600-2000</a:t>
                      </a:r>
                    </a:p>
                  </a:txBody>
                  <a:tcPr marL="7659" marR="7659" marT="3830" marB="383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100 Gigabit Ethernet</a:t>
                      </a:r>
                      <a:endParaRPr lang="ru-RU" sz="1800" u="none" strike="noStrike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(40GBASE-T)</a:t>
                      </a:r>
                    </a:p>
                  </a:txBody>
                  <a:tcPr marL="7659" marR="7659" marT="3830" marB="383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800" b="1" dirty="0">
                          <a:solidFill>
                            <a:schemeClr val="tx1"/>
                          </a:solidFill>
                          <a:effectLst/>
                        </a:rPr>
                        <a:t>В разработке.</a:t>
                      </a:r>
                      <a:r>
                        <a:rPr lang="ru-RU" sz="1800" b="1" baseline="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</a:p>
                    <a:p>
                      <a:r>
                        <a:rPr lang="ru-RU" sz="1800" dirty="0">
                          <a:solidFill>
                            <a:schemeClr val="tx1"/>
                          </a:solidFill>
                          <a:effectLst/>
                        </a:rPr>
                        <a:t>совместим с кабелем категории 7A. </a:t>
                      </a:r>
                    </a:p>
                    <a:p>
                      <a:r>
                        <a:rPr lang="ru-RU" sz="1800" dirty="0">
                          <a:solidFill>
                            <a:schemeClr val="tx1"/>
                          </a:solidFill>
                          <a:effectLst/>
                        </a:rPr>
                        <a:t>Скорость до 40 Гбит/с при использовании стандартных коннекторов 8P8C либо GG45/ARJ45 и TERA. </a:t>
                      </a:r>
                    </a:p>
                    <a:p>
                      <a:r>
                        <a:rPr lang="ru-RU" sz="1800" dirty="0">
                          <a:solidFill>
                            <a:schemeClr val="tx1"/>
                          </a:solidFill>
                          <a:effectLst/>
                        </a:rPr>
                        <a:t>Экраны общий и для каждой пары (F/FTP или S/FTP).</a:t>
                      </a:r>
                    </a:p>
                  </a:txBody>
                  <a:tcPr marL="7659" marR="7659" marT="3830" marB="383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3730625" y="1736467"/>
            <a:ext cx="65" cy="18466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200" b="0" i="0" u="sng" strike="noStrike" cap="none" normalizeH="0" baseline="0" dirty="0">
              <a:ln>
                <a:noFill/>
              </a:ln>
              <a:solidFill>
                <a:srgbClr val="1E62BC"/>
              </a:solidFill>
              <a:effectLst/>
              <a:latin typeface="Source Sans Pro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42379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4082"/>
          </a:xfrm>
        </p:spPr>
        <p:txBody>
          <a:bodyPr>
            <a:normAutofit/>
          </a:bodyPr>
          <a:lstStyle/>
          <a:p>
            <a:r>
              <a:rPr lang="ru-RU" sz="3200" b="1" dirty="0"/>
              <a:t>Коаксиальный кабель 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23528" y="908720"/>
            <a:ext cx="8640960" cy="5544616"/>
          </a:xfrm>
        </p:spPr>
        <p:txBody>
          <a:bodyPr>
            <a:normAutofit/>
          </a:bodyPr>
          <a:lstStyle/>
          <a:p>
            <a:pPr marL="161925" indent="-161925"/>
            <a:r>
              <a:rPr lang="ru-RU" sz="2200" b="1" dirty="0"/>
              <a:t>Коаксиальный кабель </a:t>
            </a:r>
            <a:r>
              <a:rPr lang="ru-RU" sz="2200" dirty="0"/>
              <a:t>(</a:t>
            </a:r>
            <a:r>
              <a:rPr lang="ru-RU" sz="2200" dirty="0" err="1"/>
              <a:t>coaxial</a:t>
            </a:r>
            <a:r>
              <a:rPr lang="ru-RU" sz="2200" dirty="0"/>
              <a:t> </a:t>
            </a:r>
            <a:r>
              <a:rPr lang="ru-RU" sz="2200" dirty="0" err="1"/>
              <a:t>cable</a:t>
            </a:r>
            <a:r>
              <a:rPr lang="ru-RU" sz="2200" dirty="0"/>
              <a:t>, или </a:t>
            </a:r>
            <a:r>
              <a:rPr lang="ru-RU" sz="2200" dirty="0" err="1"/>
              <a:t>coax</a:t>
            </a:r>
            <a:r>
              <a:rPr lang="ru-RU" sz="2200" dirty="0"/>
              <a:t>)  - передача сигналов по  центральной жиле и экранирующей оплетке. </a:t>
            </a:r>
          </a:p>
          <a:p>
            <a:pPr marL="809625" lvl="2">
              <a:spcBef>
                <a:spcPts val="600"/>
              </a:spcBef>
            </a:pPr>
            <a:r>
              <a:rPr lang="ru-RU" sz="2000" u="sng" dirty="0"/>
              <a:t>Материал и сечение проводников и изоляции определяют потери сигнала в кабеле и его импеданс. </a:t>
            </a:r>
          </a:p>
          <a:p>
            <a:pPr marL="1076325" lvl="3">
              <a:spcBef>
                <a:spcPts val="600"/>
              </a:spcBef>
            </a:pP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электрическое и магнитное поля, образующиеся при прохождении сигнала, почти полностью остаются внутри кабеля, </a:t>
            </a:r>
          </a:p>
          <a:p>
            <a:pPr marL="1438275" lvl="4">
              <a:spcBef>
                <a:spcPts val="0"/>
              </a:spcBef>
            </a:pPr>
            <a:r>
              <a:rPr lang="ru-RU" dirty="0"/>
              <a:t>Почти не создает электромагнитных помех. </a:t>
            </a:r>
          </a:p>
          <a:p>
            <a:pPr marL="1438275" lvl="4">
              <a:spcBef>
                <a:spcPts val="0"/>
              </a:spcBef>
            </a:pPr>
            <a:r>
              <a:rPr lang="ru-RU" dirty="0"/>
              <a:t>Низкая чувствительность к помехам в однородном ЭМ поле. </a:t>
            </a:r>
            <a:endParaRPr lang="ru-RU" sz="2400" dirty="0"/>
          </a:p>
          <a:p>
            <a:endParaRPr lang="ru-RU" sz="2400" dirty="0"/>
          </a:p>
        </p:txBody>
      </p:sp>
      <p:sp>
        <p:nvSpPr>
          <p:cNvPr id="5" name="AutoShape 6" descr="ÐÐ°ÑÑÐ¸Ð½ÐºÐ¸ Ð¿Ð¾ Ð·Ð°Ð¿ÑÐ¾ÑÑ ÐºÐ¾Ð°ÐºÑÐ¸Ð°Ð»ÑÐ½ÑÐ¹ ÐºÐ°Ð±ÐµÐ»Ñ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AutoShape 8" descr="ÐÐ°ÑÑÐ¸Ð½ÐºÐ¸ Ð¿Ð¾ Ð·Ð°Ð¿ÑÐ¾ÑÑ ÐºÐ¾Ð°ÐºÑÐ¸Ð°Ð»ÑÐ½ÑÐ¹ ÐºÐ°Ð±ÐµÐ»Ñ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6381" y="3864114"/>
            <a:ext cx="2457450" cy="185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AutoShape 11" descr="ÐÐ°ÑÑÐ¸Ð½ÐºÐ¸ Ð¿Ð¾ Ð·Ð°Ð¿ÑÐ¾ÑÑ ÐºÐ¾Ð°ÐºÑÐ¸Ð°Ð»ÑÐ½ÑÐ¹ ÐºÐ°Ð±ÐµÐ»Ñ BNC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036" name="Picture 1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0481" y="3842214"/>
            <a:ext cx="847725" cy="208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9" name="Picture 15" descr="ÐÐ°ÑÑÐ¸Ð½ÐºÐ¸ Ð¿Ð¾ Ð·Ð°Ð¿ÑÐ¾ÑÑ thick Etherne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283" y="3728159"/>
            <a:ext cx="2129282" cy="2129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1" name="Picture 17" descr="ÐÐ°ÑÑÐ¸Ð½ÐºÐ¸ Ð¿Ð¾ Ð·Ð°Ð¿ÑÐ¾ÑÑ thick Etherne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4208" y="3596995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6903657" y="3798955"/>
            <a:ext cx="16600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i="1" dirty="0"/>
              <a:t>Тонкий кабель 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329280" y="3657548"/>
            <a:ext cx="1844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i="1" dirty="0"/>
              <a:t>Толстый кабель </a:t>
            </a:r>
          </a:p>
        </p:txBody>
      </p:sp>
      <p:pic>
        <p:nvPicPr>
          <p:cNvPr id="13" name="Picture 2" descr="https://upload.wikimedia.org/wikipedia/commons/thumb/a/a8/Twinax-CAB-10GSFP-P8M.jpg/220px-Twinax-CAB-10GSFP-P8M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5162" y="5747011"/>
            <a:ext cx="1474812" cy="1110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9978" y="6112072"/>
            <a:ext cx="3615779" cy="623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2251680" y="5629808"/>
            <a:ext cx="3688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Twinaxial</a:t>
            </a:r>
            <a:r>
              <a:rPr lang="en-US" dirty="0"/>
              <a:t> </a:t>
            </a:r>
            <a:r>
              <a:rPr lang="en-US" dirty="0" err="1"/>
              <a:t>cabel</a:t>
            </a:r>
            <a:r>
              <a:rPr lang="en-US" dirty="0"/>
              <a:t> (</a:t>
            </a:r>
            <a:r>
              <a:rPr lang="en-US" dirty="0" err="1"/>
              <a:t>GigaEthernet</a:t>
            </a:r>
            <a:r>
              <a:rPr lang="en-US" dirty="0"/>
              <a:t>) </a:t>
            </a:r>
            <a:endParaRPr lang="ru-RU" dirty="0"/>
          </a:p>
        </p:txBody>
      </p:sp>
      <p:pic>
        <p:nvPicPr>
          <p:cNvPr id="16" name="Picture 6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699" y="6049915"/>
            <a:ext cx="2382524" cy="7482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889699" y="5684914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SFP+ - Rj45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763816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4082"/>
          </a:xfrm>
        </p:spPr>
        <p:txBody>
          <a:bodyPr>
            <a:normAutofit fontScale="90000"/>
          </a:bodyPr>
          <a:lstStyle/>
          <a:p>
            <a:r>
              <a:rPr lang="ru-RU" sz="3600" b="1" dirty="0"/>
              <a:t>Коаксиальный кабель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23528" y="908720"/>
            <a:ext cx="8640960" cy="5544616"/>
          </a:xfrm>
        </p:spPr>
        <p:txBody>
          <a:bodyPr>
            <a:normAutofit/>
          </a:bodyPr>
          <a:lstStyle/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ru-RU" sz="2200" u="sng" dirty="0"/>
              <a:t>используется при асимметричной передаче сигналов. 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ru-RU" sz="2000" i="1" dirty="0"/>
              <a:t>Диаметр жилы и оплетки и диэлектрическая проницаемость изоляции между ними  определяют частотные свойства кабеля.</a:t>
            </a:r>
          </a:p>
          <a:p>
            <a:pPr lvl="1"/>
            <a:r>
              <a:rPr lang="ru-RU" sz="2200" b="1" dirty="0"/>
              <a:t>недостаток</a:t>
            </a:r>
            <a:r>
              <a:rPr lang="ru-RU" sz="2200" dirty="0"/>
              <a:t>—пропускная  способность д 10 Мбит/с </a:t>
            </a:r>
          </a:p>
          <a:p>
            <a:pPr lvl="2"/>
            <a:r>
              <a:rPr lang="ru-RU" sz="2200" dirty="0"/>
              <a:t>достигнут в технологии  </a:t>
            </a:r>
            <a:r>
              <a:rPr lang="ru-RU" sz="2200" dirty="0" err="1"/>
              <a:t>Ethernet</a:t>
            </a:r>
            <a:r>
              <a:rPr lang="ru-RU" sz="2200" dirty="0"/>
              <a:t> 10Base2 и 10Base5. </a:t>
            </a:r>
          </a:p>
          <a:p>
            <a:pPr lvl="1"/>
            <a:r>
              <a:rPr lang="en-US" sz="2200" dirty="0"/>
              <a:t>R </a:t>
            </a:r>
            <a:r>
              <a:rPr lang="ru-RU" sz="2200" dirty="0"/>
              <a:t>кабеля 50 Ом — </a:t>
            </a:r>
            <a:r>
              <a:rPr lang="ru-RU" sz="2200" dirty="0" err="1"/>
              <a:t>Ethernet</a:t>
            </a:r>
            <a:r>
              <a:rPr lang="ru-RU" sz="2200" dirty="0"/>
              <a:t> (стандарт EIA/TIA-568A), </a:t>
            </a:r>
          </a:p>
          <a:p>
            <a:pPr lvl="2"/>
            <a:r>
              <a:rPr lang="ru-RU" sz="1800" dirty="0"/>
              <a:t>75 Ом —  передача радио- и телевизионных сигналов, </a:t>
            </a:r>
          </a:p>
          <a:p>
            <a:pPr lvl="2"/>
            <a:r>
              <a:rPr lang="ru-RU" sz="1800" dirty="0"/>
              <a:t>93 Ом — в ЛВС </a:t>
            </a:r>
            <a:r>
              <a:rPr lang="ru-RU" sz="1800" dirty="0" err="1"/>
              <a:t>ARCnet</a:t>
            </a:r>
            <a:r>
              <a:rPr lang="ru-RU" sz="1800" dirty="0"/>
              <a:t>. </a:t>
            </a:r>
          </a:p>
        </p:txBody>
      </p:sp>
      <p:pic>
        <p:nvPicPr>
          <p:cNvPr id="8" name="Picture 2" descr="Ð Ð¸ÑÑÐ½Ð¾Ðº 1.18.10 Ð¡ÐµÑÐµÐ²Ð°Ñ ÐºÐ°ÑÑÐ° ÐºÐ¾Ð¼Ð¿ÑÑÑÐµÑÐ° Ñ BNC ÑÐ°Ð·ÑÐµÐ¼Ð¾Ð¼ Ð´Ð»Ñ ÐºÐ¾Ð°ÐºÑÐ¸Ð°Ð»ÑÐ½Ð¾Ð³Ð¾ Ethernet ÐºÐ°Ð±ÐµÐ»Ñ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881" y="4680341"/>
            <a:ext cx="2434616" cy="1514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1497" y="4938883"/>
            <a:ext cx="3414379" cy="13681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9083" y="5001453"/>
            <a:ext cx="2705099" cy="1243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3616076" y="4632121"/>
            <a:ext cx="16600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i="1" dirty="0"/>
              <a:t>Тонкий кабель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502052" y="4632121"/>
            <a:ext cx="1844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i="1" dirty="0"/>
              <a:t>Толстый кабель </a:t>
            </a:r>
          </a:p>
        </p:txBody>
      </p:sp>
    </p:spTree>
    <p:extLst>
      <p:ext uri="{BB962C8B-B14F-4D97-AF65-F5344CB8AC3E}">
        <p14:creationId xmlns:p14="http://schemas.microsoft.com/office/powerpoint/2010/main" val="274018347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4082"/>
          </a:xfrm>
        </p:spPr>
        <p:txBody>
          <a:bodyPr>
            <a:normAutofit fontScale="90000"/>
          </a:bodyPr>
          <a:lstStyle/>
          <a:p>
            <a:r>
              <a:rPr lang="ru-RU" sz="3600" b="1" dirty="0"/>
              <a:t>Оптическое волокно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79512" y="835224"/>
            <a:ext cx="8640960" cy="5544616"/>
          </a:xfrm>
        </p:spPr>
        <p:txBody>
          <a:bodyPr>
            <a:normAutofit/>
          </a:bodyPr>
          <a:lstStyle/>
          <a:p>
            <a:pPr marL="161925" indent="-161925"/>
            <a:r>
              <a:rPr lang="ru-RU" sz="2200" b="1" dirty="0"/>
              <a:t>Оптоволокно</a:t>
            </a:r>
            <a:r>
              <a:rPr lang="ru-RU" sz="2200" dirty="0"/>
              <a:t> – проводник света из оптически прозрачного материала (стекло, пластик), </a:t>
            </a:r>
          </a:p>
          <a:p>
            <a:pPr marL="161925" indent="-161925"/>
            <a:r>
              <a:rPr lang="ru-RU" sz="2200" dirty="0"/>
              <a:t>используется переноса света посредством полного внутреннего отражения.</a:t>
            </a:r>
          </a:p>
          <a:p>
            <a:pPr marL="161925" indent="-161925"/>
            <a:r>
              <a:rPr lang="ru-RU" sz="2000" dirty="0"/>
              <a:t>По виду траектории распространения света </a:t>
            </a:r>
            <a:r>
              <a:rPr lang="ru-RU" sz="2000" dirty="0" err="1"/>
              <a:t>одномодовое</a:t>
            </a:r>
            <a:r>
              <a:rPr lang="ru-RU" sz="2000" dirty="0"/>
              <a:t> и </a:t>
            </a:r>
            <a:r>
              <a:rPr lang="ru-RU" sz="2000" dirty="0" err="1"/>
              <a:t>многомодовое</a:t>
            </a:r>
            <a:r>
              <a:rPr lang="ru-RU" sz="2000" dirty="0"/>
              <a:t> волокно. </a:t>
            </a:r>
          </a:p>
          <a:p>
            <a:pPr marL="161925" indent="-161925"/>
            <a:r>
              <a:rPr lang="ru-RU" sz="2000" dirty="0"/>
              <a:t>Внутренняя часть - </a:t>
            </a:r>
            <a:r>
              <a:rPr lang="ru-RU" sz="2000" b="1" dirty="0"/>
              <a:t>сердцевина</a:t>
            </a:r>
            <a:r>
              <a:rPr lang="ru-RU" sz="2000" dirty="0"/>
              <a:t> (</a:t>
            </a:r>
            <a:r>
              <a:rPr lang="ru-RU" sz="2000" dirty="0" err="1"/>
              <a:t>core</a:t>
            </a:r>
            <a:r>
              <a:rPr lang="ru-RU" sz="2000" dirty="0"/>
              <a:t>), </a:t>
            </a:r>
          </a:p>
          <a:p>
            <a:pPr marL="161925" indent="-161925"/>
            <a:r>
              <a:rPr lang="ru-RU" sz="2000" dirty="0"/>
              <a:t>внешняя — </a:t>
            </a:r>
            <a:r>
              <a:rPr lang="ru-RU" sz="2000" b="1" dirty="0"/>
              <a:t>оптическая оболочка </a:t>
            </a:r>
            <a:r>
              <a:rPr lang="ru-RU" sz="2000" dirty="0"/>
              <a:t>(</a:t>
            </a:r>
            <a:r>
              <a:rPr lang="ru-RU" sz="2000" dirty="0" err="1"/>
              <a:t>cladding</a:t>
            </a:r>
            <a:r>
              <a:rPr lang="ru-RU" sz="2000" dirty="0"/>
              <a:t>). </a:t>
            </a:r>
          </a:p>
          <a:p>
            <a:pPr marL="161925" indent="-161925"/>
            <a:r>
              <a:rPr lang="ru-RU" sz="2000" dirty="0"/>
              <a:t>оптическое волокно -  </a:t>
            </a:r>
            <a:r>
              <a:rPr lang="ru-RU" sz="2000" b="1" dirty="0" err="1"/>
              <a:t>световод</a:t>
            </a:r>
            <a:r>
              <a:rPr lang="ru-RU" sz="2000" dirty="0"/>
              <a:t> (сердцевина </a:t>
            </a:r>
            <a:br>
              <a:rPr lang="ru-RU" sz="2000" dirty="0"/>
            </a:br>
            <a:r>
              <a:rPr lang="ru-RU" sz="2000" dirty="0"/>
              <a:t>в оболочке) с защитным покрытием. </a:t>
            </a:r>
          </a:p>
          <a:p>
            <a:endParaRPr lang="ru-RU" sz="2000" dirty="0"/>
          </a:p>
        </p:txBody>
      </p:sp>
      <p:pic>
        <p:nvPicPr>
          <p:cNvPr id="6" name="Picture 2" descr="ÐÐ¾ÑÐ¾Ð¶ÐµÐµ Ð¸Ð·Ð¾Ð±ÑÐ°Ð¶ÐµÐ½Ð¸Ðµ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4526265"/>
            <a:ext cx="3000266" cy="2179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5364" y="2931604"/>
            <a:ext cx="3454652" cy="34497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799167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1" y="4417697"/>
            <a:ext cx="4697413" cy="154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3140968"/>
            <a:ext cx="3454652" cy="34497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4082"/>
          </a:xfrm>
        </p:spPr>
        <p:txBody>
          <a:bodyPr>
            <a:normAutofit fontScale="90000"/>
          </a:bodyPr>
          <a:lstStyle/>
          <a:p>
            <a:r>
              <a:rPr lang="ru-RU" sz="3600" b="1" dirty="0"/>
              <a:t>Оптическое волокно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23528" y="922481"/>
            <a:ext cx="8640960" cy="5544616"/>
          </a:xfrm>
        </p:spPr>
        <p:txBody>
          <a:bodyPr>
            <a:normAutofit/>
          </a:bodyPr>
          <a:lstStyle/>
          <a:p>
            <a:pPr marL="161925" indent="-161925"/>
            <a:r>
              <a:rPr lang="ru-RU" sz="2000" dirty="0"/>
              <a:t>Внутренняя стеклянная сердцевина (1)  из стекла</a:t>
            </a:r>
          </a:p>
          <a:p>
            <a:pPr marL="161925" indent="-161925"/>
            <a:r>
              <a:rPr lang="ru-RU" sz="2000" dirty="0"/>
              <a:t>внешняя оболочка (2) из стекла с другим показателем преломления. </a:t>
            </a:r>
          </a:p>
          <a:p>
            <a:pPr marL="161925" indent="-161925"/>
            <a:r>
              <a:rPr lang="ru-RU" sz="2000" dirty="0"/>
              <a:t>Световой сигнал отражается от ее краев под  маленьким углом</a:t>
            </a:r>
          </a:p>
          <a:p>
            <a:pPr marL="542925" lvl="1"/>
            <a:r>
              <a:rPr lang="ru-RU" sz="2000" dirty="0"/>
              <a:t>не может выйти за пределы сердцевины</a:t>
            </a:r>
          </a:p>
          <a:p>
            <a:pPr marL="1000125" lvl="3" indent="-285750"/>
            <a:r>
              <a:rPr lang="ru-RU" b="1" dirty="0"/>
              <a:t>эффект, полного внутреннего отражения</a:t>
            </a:r>
            <a:r>
              <a:rPr lang="ru-RU" sz="1600" b="1" dirty="0"/>
              <a:t>. </a:t>
            </a:r>
          </a:p>
          <a:p>
            <a:pPr marL="542925" lvl="1"/>
            <a:r>
              <a:rPr lang="ru-RU" sz="2000" dirty="0"/>
              <a:t>Обшивка (3) обеспечивает физическую защиту, </a:t>
            </a:r>
          </a:p>
          <a:p>
            <a:pPr marL="542925" lvl="1"/>
            <a:r>
              <a:rPr lang="ru-RU" sz="2000" dirty="0"/>
              <a:t>центральная стальная проволока (4)  - прочность.</a:t>
            </a:r>
          </a:p>
        </p:txBody>
      </p:sp>
      <p:pic>
        <p:nvPicPr>
          <p:cNvPr id="8" name="Picture 6" descr="https://allo-tele.com/images/stories/virtuemart/product/patchcord_18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3429000"/>
            <a:ext cx="2420270" cy="1474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627281"/>
            <a:ext cx="3867150" cy="1195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259632" y="6453336"/>
            <a:ext cx="57606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704775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6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887" y="4324073"/>
            <a:ext cx="3028553" cy="1800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247" y="4437112"/>
            <a:ext cx="2014587" cy="2011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0375" y="160338"/>
            <a:ext cx="8229600" cy="850106"/>
          </a:xfrm>
        </p:spPr>
        <p:txBody>
          <a:bodyPr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ru-RU" sz="3600" b="1" dirty="0"/>
              <a:t>Оптическое волокно. </a:t>
            </a:r>
            <a:br>
              <a:rPr lang="ru-RU" sz="3600" b="1" dirty="0"/>
            </a:br>
            <a:r>
              <a:rPr lang="ru-RU" sz="3600" b="1" dirty="0" err="1"/>
              <a:t>Одномодовые</a:t>
            </a:r>
            <a:r>
              <a:rPr lang="ru-RU" sz="3600" b="1" dirty="0"/>
              <a:t> и </a:t>
            </a:r>
            <a:r>
              <a:rPr lang="ru-RU" sz="3600" b="1" dirty="0" err="1"/>
              <a:t>многомодвые</a:t>
            </a:r>
            <a:r>
              <a:rPr lang="ru-RU" sz="3600" b="1" dirty="0"/>
              <a:t> волокна 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63525" y="1062197"/>
            <a:ext cx="8640960" cy="5544616"/>
          </a:xfrm>
        </p:spPr>
        <p:txBody>
          <a:bodyPr>
            <a:normAutofit/>
          </a:bodyPr>
          <a:lstStyle/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ru-RU" sz="2000" b="1" dirty="0" err="1"/>
              <a:t>Одномодовые</a:t>
            </a:r>
            <a:r>
              <a:rPr lang="ru-RU" sz="2000" b="1" dirty="0"/>
              <a:t>  волокна  </a:t>
            </a:r>
            <a:r>
              <a:rPr lang="ru-RU" sz="2000" dirty="0"/>
              <a:t>- с узкой сердцевиной (А)</a:t>
            </a:r>
          </a:p>
          <a:p>
            <a:pPr marL="685800" lvl="2"/>
            <a:r>
              <a:rPr lang="ru-RU" sz="2000" i="1" dirty="0"/>
              <a:t>позволяют посылать сигналы на больше расстояния без искажений. </a:t>
            </a:r>
          </a:p>
          <a:p>
            <a:pPr marL="342900" lvl="1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ru-RU" sz="2000" b="1" dirty="0" err="1"/>
              <a:t>Многомодовые</a:t>
            </a:r>
            <a:r>
              <a:rPr lang="ru-RU" sz="2000" b="1" dirty="0"/>
              <a:t> волокна </a:t>
            </a:r>
            <a:r>
              <a:rPr lang="ru-RU" sz="2000" dirty="0"/>
              <a:t> - с широкой сердцевиной (В) </a:t>
            </a:r>
          </a:p>
          <a:p>
            <a:pPr marL="685800" lvl="2"/>
            <a:r>
              <a:rPr lang="ru-RU" sz="2000" dirty="0"/>
              <a:t>происходит большее число отражений, </a:t>
            </a:r>
          </a:p>
          <a:p>
            <a:pPr marL="1143000" lvl="3"/>
            <a:r>
              <a:rPr lang="ru-RU" dirty="0"/>
              <a:t>приводит к сливанию соседних световых импульсов. </a:t>
            </a:r>
          </a:p>
          <a:p>
            <a:pPr marL="1600200" lvl="4"/>
            <a:r>
              <a:rPr lang="ru-RU" dirty="0"/>
              <a:t>между импульсами должно быть большее расстояние, </a:t>
            </a:r>
          </a:p>
          <a:p>
            <a:pPr marL="2057400" lvl="5"/>
            <a:r>
              <a:rPr lang="ru-RU" dirty="0"/>
              <a:t> ограничивает объем передаваемой информации.</a:t>
            </a:r>
          </a:p>
        </p:txBody>
      </p:sp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564" y="3834505"/>
            <a:ext cx="3409950" cy="299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AutoShape 5" descr="ÐÐ°ÑÑÐ¸Ð½ÐºÐ¸ Ð¿Ð¾ Ð·Ð°Ð¿ÑÐ¾ÑÑ ÐÐ´Ð½Ð¾Ð¼Ð¾Ð´Ð¾Ð²ÑÐµ Ð¸ Ð¼Ð½Ð¾Ð³Ð¾Ð¼Ð¾Ð´Ð¾Ð²ÑÐµ Ð²Ð¾Ð»Ð¾ÐºÐ½Ð°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880003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4082"/>
          </a:xfrm>
        </p:spPr>
        <p:txBody>
          <a:bodyPr>
            <a:normAutofit fontScale="90000"/>
          </a:bodyPr>
          <a:lstStyle/>
          <a:p>
            <a:r>
              <a:rPr lang="ru-RU" sz="3600" b="1" dirty="0"/>
              <a:t>Вычислительные сети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23528" y="908720"/>
            <a:ext cx="8640960" cy="5544616"/>
          </a:xfrm>
        </p:spPr>
        <p:txBody>
          <a:bodyPr>
            <a:normAutofit/>
          </a:bodyPr>
          <a:lstStyle/>
          <a:p>
            <a:r>
              <a:rPr lang="ru-RU" sz="2400" b="1" dirty="0" err="1"/>
              <a:t>Лока́льная</a:t>
            </a:r>
            <a:r>
              <a:rPr lang="ru-RU" sz="2400" b="1" dirty="0"/>
              <a:t> </a:t>
            </a:r>
            <a:r>
              <a:rPr lang="ru-RU" sz="2400" b="1" dirty="0" err="1"/>
              <a:t>вычисли́тельная</a:t>
            </a:r>
            <a:r>
              <a:rPr lang="ru-RU" sz="2400" b="1" dirty="0"/>
              <a:t> сеть</a:t>
            </a:r>
            <a:r>
              <a:rPr lang="ru-RU" sz="2400" dirty="0"/>
              <a:t> (</a:t>
            </a:r>
            <a:r>
              <a:rPr lang="ru-RU" sz="2400" b="1" dirty="0"/>
              <a:t>ЛВС</a:t>
            </a:r>
            <a:r>
              <a:rPr lang="ru-RU" sz="2400" dirty="0"/>
              <a:t>, </a:t>
            </a:r>
            <a:r>
              <a:rPr lang="ru-RU" sz="2400" i="1" dirty="0"/>
              <a:t>локальная сеть</a:t>
            </a:r>
            <a:r>
              <a:rPr lang="ru-RU" sz="2400" dirty="0"/>
              <a:t>; </a:t>
            </a:r>
            <a:r>
              <a:rPr lang="ru-RU" sz="2400" i="1" dirty="0" err="1"/>
              <a:t>Local</a:t>
            </a:r>
            <a:r>
              <a:rPr lang="ru-RU" sz="2400" i="1" dirty="0"/>
              <a:t> </a:t>
            </a:r>
            <a:r>
              <a:rPr lang="ru-RU" sz="2400" i="1" dirty="0" err="1"/>
              <a:t>Area</a:t>
            </a:r>
            <a:r>
              <a:rPr lang="ru-RU" sz="2400" i="1" dirty="0"/>
              <a:t> </a:t>
            </a:r>
            <a:r>
              <a:rPr lang="ru-RU" sz="2400" i="1" dirty="0" err="1"/>
              <a:t>Network</a:t>
            </a:r>
            <a:r>
              <a:rPr lang="ru-RU" sz="2400" i="1" dirty="0"/>
              <a:t>, LAN</a:t>
            </a:r>
            <a:r>
              <a:rPr lang="ru-RU" sz="2400" dirty="0"/>
              <a:t>) — компьютерная сеть, покрывающая относительно небольшую территорию или небольшую группу ЭВМ (дом, офис, фирма, институт).</a:t>
            </a:r>
          </a:p>
          <a:p>
            <a:r>
              <a:rPr lang="ru-RU" sz="2400" b="1" dirty="0"/>
              <a:t>Глобальная вычислительная сеть</a:t>
            </a:r>
            <a:r>
              <a:rPr lang="ru-RU" sz="2400" dirty="0"/>
              <a:t>, </a:t>
            </a:r>
            <a:r>
              <a:rPr lang="ru-RU" sz="2400" b="1" dirty="0"/>
              <a:t>ГВС</a:t>
            </a:r>
            <a:r>
              <a:rPr lang="ru-RU" sz="2400" dirty="0"/>
              <a:t> (</a:t>
            </a:r>
            <a:r>
              <a:rPr lang="ru-RU" sz="2400" i="1" dirty="0" err="1"/>
              <a:t>Wide</a:t>
            </a:r>
            <a:r>
              <a:rPr lang="ru-RU" sz="2400" i="1" dirty="0"/>
              <a:t> </a:t>
            </a:r>
            <a:r>
              <a:rPr lang="ru-RU" sz="2400" i="1" dirty="0" err="1"/>
              <a:t>Area</a:t>
            </a:r>
            <a:r>
              <a:rPr lang="ru-RU" sz="2400" i="1" dirty="0"/>
              <a:t> </a:t>
            </a:r>
            <a:r>
              <a:rPr lang="ru-RU" sz="2400" i="1" dirty="0" err="1"/>
              <a:t>Network</a:t>
            </a:r>
            <a:r>
              <a:rPr lang="ru-RU" sz="2400" dirty="0"/>
              <a:t>, </a:t>
            </a:r>
            <a:r>
              <a:rPr lang="ru-RU" sz="2400" i="1" dirty="0"/>
              <a:t>WAN</a:t>
            </a:r>
            <a:r>
              <a:rPr lang="ru-RU" sz="2400" dirty="0"/>
              <a:t>) — компьютерная сеть, охватывающая большие территории и включающая большое число узлов.</a:t>
            </a:r>
          </a:p>
          <a:p>
            <a:pPr lvl="1"/>
            <a:r>
              <a:rPr lang="ru-RU" sz="2000" dirty="0"/>
              <a:t>Глобальные вычислительные сети служат для объединения разрозненных сетей.</a:t>
            </a:r>
          </a:p>
          <a:p>
            <a:pPr lvl="2"/>
            <a:r>
              <a:rPr lang="ru-RU" b="1" dirty="0"/>
              <a:t>MAN (</a:t>
            </a:r>
            <a:r>
              <a:rPr lang="ru-RU" dirty="0" err="1"/>
              <a:t>Metropolitan</a:t>
            </a:r>
            <a:r>
              <a:rPr lang="ru-RU" dirty="0"/>
              <a:t> </a:t>
            </a:r>
            <a:r>
              <a:rPr lang="ru-RU" dirty="0" err="1"/>
              <a:t>Area</a:t>
            </a:r>
            <a:r>
              <a:rPr lang="ru-RU" dirty="0"/>
              <a:t> </a:t>
            </a:r>
            <a:r>
              <a:rPr lang="ru-RU" dirty="0" err="1"/>
              <a:t>Network</a:t>
            </a:r>
            <a:r>
              <a:rPr lang="ru-RU" dirty="0"/>
              <a:t>). соединение систем в пределах города или страны. </a:t>
            </a:r>
          </a:p>
          <a:p>
            <a:pPr lvl="2"/>
            <a:r>
              <a:rPr lang="ru-RU" b="1" dirty="0"/>
              <a:t>WAN</a:t>
            </a:r>
            <a:r>
              <a:rPr lang="ru-RU" dirty="0"/>
              <a:t> (</a:t>
            </a:r>
            <a:r>
              <a:rPr lang="ru-RU" dirty="0" err="1"/>
              <a:t>Wide</a:t>
            </a:r>
            <a:r>
              <a:rPr lang="ru-RU" dirty="0"/>
              <a:t> </a:t>
            </a:r>
            <a:r>
              <a:rPr lang="ru-RU" dirty="0" err="1"/>
              <a:t>Area</a:t>
            </a:r>
            <a:r>
              <a:rPr lang="ru-RU" dirty="0"/>
              <a:t> </a:t>
            </a:r>
            <a:r>
              <a:rPr lang="ru-RU" dirty="0" err="1"/>
              <a:t>Network</a:t>
            </a:r>
            <a:r>
              <a:rPr lang="ru-RU" dirty="0"/>
              <a:t>). Сеть нескольких стран. </a:t>
            </a:r>
          </a:p>
          <a:p>
            <a:pPr lvl="2"/>
            <a:r>
              <a:rPr lang="en-US" b="1" dirty="0"/>
              <a:t>VAN </a:t>
            </a:r>
            <a:r>
              <a:rPr lang="en-US" dirty="0"/>
              <a:t>(Virtual Area Network). </a:t>
            </a:r>
            <a:r>
              <a:rPr lang="ru-RU" dirty="0"/>
              <a:t>Сеть виртуально созданного сегмента</a:t>
            </a:r>
          </a:p>
          <a:p>
            <a:pPr lvl="3"/>
            <a:endParaRPr lang="ru-RU" sz="1800" dirty="0"/>
          </a:p>
          <a:p>
            <a:endParaRPr lang="ru-RU" sz="2200" dirty="0"/>
          </a:p>
        </p:txBody>
      </p:sp>
    </p:spTree>
    <p:extLst>
      <p:ext uri="{BB962C8B-B14F-4D97-AF65-F5344CB8AC3E}">
        <p14:creationId xmlns:p14="http://schemas.microsoft.com/office/powerpoint/2010/main" val="318899402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Особенности сетей </a:t>
            </a:r>
            <a:r>
              <a:rPr lang="en-US" dirty="0"/>
              <a:t>Ethernet (IEEE 802.3)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7232848" cy="1752600"/>
          </a:xfrm>
        </p:spPr>
        <p:txBody>
          <a:bodyPr/>
          <a:lstStyle/>
          <a:p>
            <a:r>
              <a:rPr lang="ru-RU" b="1" dirty="0"/>
              <a:t>Лекция 10. Локальная  сеть </a:t>
            </a:r>
            <a:r>
              <a:rPr lang="ru-RU" b="1" dirty="0" err="1"/>
              <a:t>Ethernet</a:t>
            </a:r>
            <a:endParaRPr lang="ru-RU" b="1" dirty="0"/>
          </a:p>
          <a:p>
            <a:r>
              <a:rPr lang="ru-RU" dirty="0"/>
              <a:t>Аппаратные средства телекоммуникационных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393309133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39552" y="188640"/>
            <a:ext cx="8147248" cy="706090"/>
          </a:xfrm>
        </p:spPr>
        <p:txBody>
          <a:bodyPr>
            <a:normAutofit fontScale="90000"/>
          </a:bodyPr>
          <a:lstStyle/>
          <a:p>
            <a:r>
              <a:rPr lang="ru-RU" sz="3600" b="1" dirty="0"/>
              <a:t>Вычислительные сети. Технология </a:t>
            </a:r>
            <a:r>
              <a:rPr lang="en-US" sz="3600" b="1" dirty="0"/>
              <a:t>Ethernet</a:t>
            </a:r>
            <a:r>
              <a:rPr lang="ru-RU" sz="3600" b="1" dirty="0"/>
              <a:t>. 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95536" y="836712"/>
            <a:ext cx="8640960" cy="5328592"/>
          </a:xfrm>
        </p:spPr>
        <p:txBody>
          <a:bodyPr>
            <a:normAutofit/>
          </a:bodyPr>
          <a:lstStyle/>
          <a:p>
            <a:r>
              <a:rPr lang="ru-RU" sz="2200" b="1" dirty="0"/>
              <a:t>Классический </a:t>
            </a:r>
            <a:r>
              <a:rPr lang="ru-RU" sz="2200" b="1" dirty="0" err="1"/>
              <a:t>Ethernet</a:t>
            </a:r>
            <a:r>
              <a:rPr lang="ru-RU" sz="2200" b="1" dirty="0"/>
              <a:t> </a:t>
            </a:r>
            <a:r>
              <a:rPr lang="ru-RU" sz="2200" dirty="0"/>
              <a:t>—скорости от 3 до 10 Мбит/с. </a:t>
            </a:r>
          </a:p>
          <a:p>
            <a:r>
              <a:rPr lang="ru-RU" sz="2200" b="1" dirty="0"/>
              <a:t>Коммутируемый </a:t>
            </a:r>
            <a:r>
              <a:rPr lang="ru-RU" sz="2200" b="1" dirty="0" err="1"/>
              <a:t>Ethernet</a:t>
            </a:r>
            <a:r>
              <a:rPr lang="ru-RU" sz="2200" b="1" dirty="0"/>
              <a:t> </a:t>
            </a:r>
            <a:r>
              <a:rPr lang="ru-RU" sz="2200" dirty="0"/>
              <a:t>— сети работают на скоростях 100 Мбит/с – 100 Гбит/с </a:t>
            </a:r>
          </a:p>
          <a:p>
            <a:pPr lvl="1"/>
            <a:r>
              <a:rPr lang="ru-RU" sz="1800" dirty="0"/>
              <a:t>100 Мбит/с - </a:t>
            </a:r>
            <a:r>
              <a:rPr lang="ru-RU" sz="1800" dirty="0" err="1"/>
              <a:t>Fast</a:t>
            </a:r>
            <a:r>
              <a:rPr lang="ru-RU" sz="1800" dirty="0"/>
              <a:t> </a:t>
            </a:r>
            <a:r>
              <a:rPr lang="ru-RU" sz="1800" dirty="0" err="1"/>
              <a:t>Ethernet</a:t>
            </a:r>
            <a:r>
              <a:rPr lang="ru-RU" sz="1800" dirty="0"/>
              <a:t>, </a:t>
            </a:r>
          </a:p>
          <a:p>
            <a:pPr lvl="1"/>
            <a:r>
              <a:rPr lang="ru-RU" sz="1800" dirty="0"/>
              <a:t>1000 Мбит/с  - </a:t>
            </a:r>
            <a:r>
              <a:rPr lang="en-US" sz="1800" dirty="0"/>
              <a:t>Gigabit Ethernet</a:t>
            </a:r>
            <a:r>
              <a:rPr lang="ru-RU" sz="1800" dirty="0"/>
              <a:t>,</a:t>
            </a:r>
            <a:r>
              <a:rPr lang="en-US" sz="1800" dirty="0"/>
              <a:t> </a:t>
            </a:r>
            <a:endParaRPr lang="ru-RU" sz="1800" dirty="0"/>
          </a:p>
          <a:p>
            <a:pPr lvl="1"/>
            <a:r>
              <a:rPr lang="ru-RU" sz="1800" dirty="0"/>
              <a:t>10 000 Мбит/с - 10-</a:t>
            </a:r>
            <a:r>
              <a:rPr lang="en-US" sz="1800" dirty="0"/>
              <a:t>Gigabit Ethernet</a:t>
            </a:r>
            <a:r>
              <a:rPr lang="ru-RU" sz="1800" dirty="0"/>
              <a:t>,</a:t>
            </a:r>
            <a:r>
              <a:rPr lang="en-US" sz="1800" dirty="0"/>
              <a:t> </a:t>
            </a:r>
            <a:endParaRPr lang="ru-RU" sz="1800" dirty="0"/>
          </a:p>
          <a:p>
            <a:pPr lvl="1"/>
            <a:r>
              <a:rPr lang="ru-RU" sz="1800" dirty="0"/>
              <a:t>40 000 Мбит/с  - 40-</a:t>
            </a:r>
            <a:r>
              <a:rPr lang="en-US" sz="1800" dirty="0"/>
              <a:t>Gigabit Ethernet</a:t>
            </a:r>
            <a:r>
              <a:rPr lang="ru-RU" sz="1800" dirty="0"/>
              <a:t>, </a:t>
            </a:r>
          </a:p>
          <a:p>
            <a:pPr lvl="1"/>
            <a:r>
              <a:rPr lang="ru-RU" sz="1800" dirty="0"/>
              <a:t>100 000 Мбит/с -  100-</a:t>
            </a:r>
            <a:r>
              <a:rPr lang="en-US" sz="1800" dirty="0"/>
              <a:t>Gigabit Ethernet </a:t>
            </a:r>
            <a:endParaRPr lang="ru-RU" sz="1800" dirty="0"/>
          </a:p>
          <a:p>
            <a:pPr lvl="1"/>
            <a:r>
              <a:rPr lang="ru-RU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 настоящее время используется только коммутируемый 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Ethernet</a:t>
            </a:r>
            <a:r>
              <a:rPr lang="en-US" sz="1800" dirty="0"/>
              <a:t>.</a:t>
            </a:r>
            <a:endParaRPr lang="ru-RU" sz="1800" dirty="0"/>
          </a:p>
          <a:p>
            <a:r>
              <a:rPr lang="ru-RU" sz="2200" b="1" dirty="0"/>
              <a:t>Стандарты </a:t>
            </a:r>
            <a:r>
              <a:rPr lang="en-US" sz="2200" b="1" dirty="0"/>
              <a:t>Ethernet </a:t>
            </a:r>
            <a:endParaRPr lang="ru-RU" sz="2200" b="1" dirty="0"/>
          </a:p>
          <a:p>
            <a:pPr lvl="1"/>
            <a:r>
              <a:rPr lang="ru-RU" sz="2200" b="1" dirty="0"/>
              <a:t>IEEE 802.3 </a:t>
            </a:r>
            <a:r>
              <a:rPr lang="ru-RU" sz="2200" dirty="0"/>
              <a:t>– группа стандартов </a:t>
            </a:r>
          </a:p>
          <a:p>
            <a:pPr lvl="2"/>
            <a:r>
              <a:rPr lang="en-US" sz="2200" dirty="0"/>
              <a:t>Ethernet </a:t>
            </a:r>
            <a:r>
              <a:rPr lang="ru-RU" sz="2200" dirty="0"/>
              <a:t>тип А – классический, </a:t>
            </a:r>
          </a:p>
          <a:p>
            <a:pPr lvl="2"/>
            <a:r>
              <a:rPr lang="en-US" sz="2200" dirty="0"/>
              <a:t>Ethernet </a:t>
            </a:r>
            <a:r>
              <a:rPr lang="ru-RU" sz="2200" dirty="0"/>
              <a:t>тип Б – коммутируемый.</a:t>
            </a:r>
            <a:endParaRPr lang="en-US" sz="2200" dirty="0"/>
          </a:p>
          <a:p>
            <a:pPr lvl="1"/>
            <a:r>
              <a:rPr lang="en-US" sz="2200" b="1" dirty="0"/>
              <a:t>DIX</a:t>
            </a:r>
            <a:r>
              <a:rPr lang="en-US" sz="2200" dirty="0"/>
              <a:t> </a:t>
            </a:r>
            <a:r>
              <a:rPr lang="ru-RU" sz="2200" b="1" dirty="0" err="1"/>
              <a:t>Ethernet</a:t>
            </a:r>
            <a:r>
              <a:rPr lang="ru-RU" sz="2200" dirty="0"/>
              <a:t> </a:t>
            </a:r>
            <a:r>
              <a:rPr lang="en-US" sz="2200" dirty="0"/>
              <a:t> - </a:t>
            </a:r>
            <a:r>
              <a:rPr lang="ru-RU" sz="2200" dirty="0"/>
              <a:t>устарел (первоначальный стандарт)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55460191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274638"/>
            <a:ext cx="8784976" cy="634082"/>
          </a:xfrm>
        </p:spPr>
        <p:txBody>
          <a:bodyPr>
            <a:noAutofit/>
          </a:bodyPr>
          <a:lstStyle/>
          <a:p>
            <a:r>
              <a:rPr lang="ru-RU" sz="3100" b="1" dirty="0"/>
              <a:t>Проблема одновременной передачи сообщений 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43060" y="920944"/>
            <a:ext cx="8784976" cy="5400600"/>
          </a:xfrm>
        </p:spPr>
        <p:txBody>
          <a:bodyPr>
            <a:normAutofit/>
          </a:bodyPr>
          <a:lstStyle/>
          <a:p>
            <a:r>
              <a:rPr lang="ru-RU" sz="2200" b="1" dirty="0"/>
              <a:t>Проблема:</a:t>
            </a:r>
            <a:r>
              <a:rPr lang="ru-RU" sz="2200" dirty="0"/>
              <a:t> Из-за задержек в устройствах и кабелях несколько устройств могут совершить попытку передачи сигнала одновременно.</a:t>
            </a:r>
          </a:p>
          <a:p>
            <a:pPr lvl="1"/>
            <a:r>
              <a:rPr lang="ru-RU" sz="2200" dirty="0"/>
              <a:t>Устройства должны передавать кадры только если кабельный сегмент</a:t>
            </a:r>
          </a:p>
          <a:p>
            <a:pPr lvl="2"/>
            <a:r>
              <a:rPr lang="ru-RU" sz="2200" dirty="0"/>
              <a:t> Критерий: отсутствие сигнала в течение 9,6 </a:t>
            </a:r>
            <a:r>
              <a:rPr lang="ru-RU" sz="2200" dirty="0" err="1"/>
              <a:t>мксек</a:t>
            </a:r>
            <a:r>
              <a:rPr lang="ru-RU" sz="2200" dirty="0"/>
              <a:t>. 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6517" y="3563088"/>
            <a:ext cx="7018061" cy="2758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Прямоугольник 16"/>
          <p:cNvSpPr/>
          <p:nvPr/>
        </p:nvSpPr>
        <p:spPr>
          <a:xfrm>
            <a:off x="1475656" y="4509120"/>
            <a:ext cx="2736304" cy="720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1156229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274638"/>
            <a:ext cx="8784976" cy="634082"/>
          </a:xfrm>
        </p:spPr>
        <p:txBody>
          <a:bodyPr>
            <a:noAutofit/>
          </a:bodyPr>
          <a:lstStyle/>
          <a:p>
            <a:r>
              <a:rPr lang="ru-RU" sz="3100" b="1" dirty="0"/>
              <a:t>Проблема одновременной передачи сообщений 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51520" y="1124744"/>
            <a:ext cx="8784976" cy="5400600"/>
          </a:xfrm>
        </p:spPr>
        <p:txBody>
          <a:bodyPr>
            <a:normAutofit/>
          </a:bodyPr>
          <a:lstStyle/>
          <a:p>
            <a:r>
              <a:rPr lang="ru-RU" sz="2200" b="1" dirty="0"/>
              <a:t>Коллизия (столкновение)</a:t>
            </a:r>
            <a:r>
              <a:rPr lang="ru-RU" sz="2200" dirty="0"/>
              <a:t> – ситуация, когда попытку передачи совершат два или более устройства в одно время.</a:t>
            </a:r>
          </a:p>
          <a:p>
            <a:pPr lvl="1"/>
            <a:r>
              <a:rPr lang="ru-RU" sz="2200" b="1" dirty="0"/>
              <a:t>Причина</a:t>
            </a:r>
            <a:r>
              <a:rPr lang="ru-RU" sz="2200" dirty="0"/>
              <a:t>: первый бит пакета достигает устройства не одновременно</a:t>
            </a:r>
          </a:p>
          <a:p>
            <a:pPr lvl="1"/>
            <a:r>
              <a:rPr lang="ru-RU" sz="2200" i="1" dirty="0"/>
              <a:t>Столкновения – механизм регулирования трафика в сети.</a:t>
            </a:r>
          </a:p>
          <a:p>
            <a:pPr lvl="1"/>
            <a:r>
              <a:rPr lang="ru-RU" sz="2200" u="sng" dirty="0"/>
              <a:t>Минимальная длина пакета определяется временем распространения сигнала на максимальную дальность и обратно.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4221088"/>
            <a:ext cx="5918845" cy="23264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5736950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544" y="188640"/>
            <a:ext cx="8229600" cy="922114"/>
          </a:xfrm>
        </p:spPr>
        <p:txBody>
          <a:bodyPr>
            <a:noAutofit/>
          </a:bodyPr>
          <a:lstStyle/>
          <a:p>
            <a:r>
              <a:rPr lang="ru-RU" sz="3200" b="1" dirty="0"/>
              <a:t>Алгоритм</a:t>
            </a:r>
            <a:r>
              <a:rPr lang="en-US" sz="3200" b="1" dirty="0"/>
              <a:t> CSMA/CD</a:t>
            </a:r>
            <a:endParaRPr lang="ru-RU" sz="32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908720"/>
            <a:ext cx="8856984" cy="4248472"/>
          </a:xfrm>
        </p:spPr>
        <p:txBody>
          <a:bodyPr>
            <a:normAutofit lnSpcReduction="10000"/>
          </a:bodyPr>
          <a:lstStyle/>
          <a:p>
            <a:pPr>
              <a:spcBef>
                <a:spcPts val="1200"/>
              </a:spcBef>
            </a:pPr>
            <a:r>
              <a:rPr lang="ru-RU" sz="2200" b="1" dirty="0"/>
              <a:t>Алгоритм</a:t>
            </a:r>
            <a:r>
              <a:rPr lang="en-US" sz="2200" b="1" dirty="0"/>
              <a:t> CSMA/CD (carrier sense multiple access with collision detection)</a:t>
            </a:r>
            <a:r>
              <a:rPr lang="ru-RU" sz="2200" b="1" dirty="0"/>
              <a:t> – вероятностный алгоритм предотвращения коллизий в сети</a:t>
            </a:r>
            <a:r>
              <a:rPr lang="en-US" sz="2200" b="1" dirty="0"/>
              <a:t>. </a:t>
            </a:r>
            <a:endParaRPr lang="ru-RU" sz="2200" b="1" dirty="0"/>
          </a:p>
          <a:p>
            <a:pPr>
              <a:spcBef>
                <a:spcPts val="1200"/>
              </a:spcBef>
            </a:pPr>
            <a:r>
              <a:rPr lang="ru-RU" sz="2400" dirty="0"/>
              <a:t>Столкновение (коллизия) распознается по наличию в канале сигнала, уровень которого соответствует работе двух или более трансиверов одновременно.</a:t>
            </a:r>
          </a:p>
          <a:p>
            <a:pPr>
              <a:spcBef>
                <a:spcPts val="1200"/>
              </a:spcBef>
            </a:pPr>
            <a:r>
              <a:rPr lang="ru-RU" sz="2400" dirty="0"/>
              <a:t>При обнаружении столкновения станция прерывает передачу. </a:t>
            </a:r>
          </a:p>
          <a:p>
            <a:pPr lvl="1">
              <a:spcBef>
                <a:spcPts val="1200"/>
              </a:spcBef>
            </a:pPr>
            <a:r>
              <a:rPr lang="ru-RU" sz="2200" dirty="0"/>
              <a:t>Попытка передать снова  может быть произведено после случайной выдержки (</a:t>
            </a:r>
            <a:r>
              <a:rPr lang="ru-RU" sz="2400" dirty="0"/>
              <a:t>двоичная экспоненциальная выдержка</a:t>
            </a:r>
            <a:r>
              <a:rPr lang="ru-RU" sz="2200" dirty="0"/>
              <a:t>)</a:t>
            </a:r>
          </a:p>
          <a:p>
            <a:pPr lvl="2">
              <a:spcBef>
                <a:spcPts val="1200"/>
              </a:spcBef>
            </a:pPr>
            <a:r>
              <a:rPr lang="ru-RU" sz="2200" i="1" dirty="0"/>
              <a:t>чем длиннее сегмент, тем больше среднее время доступа.</a:t>
            </a:r>
          </a:p>
          <a:p>
            <a:pPr lvl="2">
              <a:spcBef>
                <a:spcPts val="600"/>
              </a:spcBef>
            </a:pPr>
            <a:r>
              <a:rPr lang="ru-RU" sz="2200" dirty="0"/>
              <a:t>Максимальное число попыток 16.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2191" y="5157192"/>
            <a:ext cx="6560306" cy="1266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86541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544" y="332656"/>
            <a:ext cx="8229600" cy="792088"/>
          </a:xfrm>
        </p:spPr>
        <p:txBody>
          <a:bodyPr>
            <a:noAutofit/>
          </a:bodyPr>
          <a:lstStyle/>
          <a:p>
            <a:r>
              <a:rPr lang="ru-RU" sz="3600" b="1" dirty="0"/>
              <a:t>Особенности </a:t>
            </a:r>
            <a:r>
              <a:rPr lang="ru-RU" sz="3200" b="1" dirty="0"/>
              <a:t>сигнализации заторов в </a:t>
            </a:r>
            <a:br>
              <a:rPr lang="ru-RU" sz="3200" b="1" dirty="0"/>
            </a:br>
            <a:r>
              <a:rPr lang="en-US" sz="3200" b="1" dirty="0"/>
              <a:t>FDDI, </a:t>
            </a:r>
            <a:r>
              <a:rPr lang="en-US" sz="3200" b="1" dirty="0" err="1"/>
              <a:t>TokenRing</a:t>
            </a:r>
            <a:r>
              <a:rPr lang="en-US" sz="3200" b="1" dirty="0"/>
              <a:t> </a:t>
            </a:r>
            <a:r>
              <a:rPr lang="ru-RU" sz="3200" b="1" dirty="0"/>
              <a:t>и </a:t>
            </a:r>
            <a:r>
              <a:rPr lang="en-US" sz="3200" b="1" dirty="0" err="1"/>
              <a:t>ArcNet</a:t>
            </a:r>
            <a:r>
              <a:rPr lang="en-US" sz="3200" b="1" dirty="0"/>
              <a:t> </a:t>
            </a:r>
            <a:endParaRPr lang="ru-RU" sz="32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7488" y="1268760"/>
            <a:ext cx="8867328" cy="4248472"/>
          </a:xfrm>
        </p:spPr>
        <p:txBody>
          <a:bodyPr>
            <a:normAutofit/>
          </a:bodyPr>
          <a:lstStyle/>
          <a:p>
            <a:pPr marL="447675" lvl="2">
              <a:spcBef>
                <a:spcPts val="1200"/>
              </a:spcBef>
            </a:pPr>
            <a:r>
              <a:rPr lang="ru-RU" sz="2200" dirty="0"/>
              <a:t>В стандартах </a:t>
            </a:r>
            <a:r>
              <a:rPr lang="en-US" sz="2200" dirty="0"/>
              <a:t>FDDI, </a:t>
            </a:r>
            <a:r>
              <a:rPr lang="en-US" sz="2200" dirty="0" err="1"/>
              <a:t>TokenRing</a:t>
            </a:r>
            <a:r>
              <a:rPr lang="en-US" sz="2200" dirty="0"/>
              <a:t> </a:t>
            </a:r>
            <a:r>
              <a:rPr lang="ru-RU" sz="2200" dirty="0"/>
              <a:t>и </a:t>
            </a:r>
            <a:r>
              <a:rPr lang="en-US" sz="2200" dirty="0" err="1"/>
              <a:t>ArcNet</a:t>
            </a:r>
            <a:r>
              <a:rPr lang="en-US" sz="2200" dirty="0"/>
              <a:t> </a:t>
            </a:r>
            <a:r>
              <a:rPr lang="ru-RU" sz="2200" dirty="0"/>
              <a:t>при столкновении нескольких станций они могут уведомить остальные станции об этом, послав сигнал "затора" (). </a:t>
            </a:r>
          </a:p>
          <a:p>
            <a:pPr marL="904875" lvl="5">
              <a:spcBef>
                <a:spcPts val="1200"/>
              </a:spcBef>
            </a:pPr>
            <a:r>
              <a:rPr lang="ru-RU" sz="2200" b="1" dirty="0" err="1"/>
              <a:t>jam</a:t>
            </a:r>
            <a:r>
              <a:rPr lang="ru-RU" sz="2200" b="1" dirty="0"/>
              <a:t> сигнал</a:t>
            </a:r>
            <a:r>
              <a:rPr lang="ru-RU" sz="2200" dirty="0"/>
              <a:t>,  не менее 32 бит, содержимое не регламентируется. </a:t>
            </a:r>
          </a:p>
          <a:p>
            <a:pPr marL="1362075" lvl="7">
              <a:spcBef>
                <a:spcPts val="1200"/>
              </a:spcBef>
            </a:pPr>
            <a:r>
              <a:rPr lang="ru-RU" sz="2200" i="1" dirty="0"/>
              <a:t>в CSMA/CD и  </a:t>
            </a:r>
            <a:r>
              <a:rPr lang="ru-RU" sz="2200" i="1" dirty="0" err="1"/>
              <a:t>Ethernet</a:t>
            </a:r>
            <a:r>
              <a:rPr lang="ru-RU" sz="2200" i="1" dirty="0"/>
              <a:t> сигнализация подтверждения не применяется. </a:t>
            </a:r>
          </a:p>
          <a:p>
            <a:pPr marL="1819275" lvl="7">
              <a:spcBef>
                <a:spcPts val="600"/>
              </a:spcBef>
            </a:pPr>
            <a:r>
              <a:rPr lang="ru-RU" sz="2200" dirty="0"/>
              <a:t>вариант подходит для каналов с низким числом ошибок. </a:t>
            </a:r>
          </a:p>
          <a:p>
            <a:pPr marL="447675" lvl="5" defTabSz="447675">
              <a:spcBef>
                <a:spcPts val="1200"/>
              </a:spcBef>
            </a:pPr>
            <a:r>
              <a:rPr lang="ru-RU" sz="2200" dirty="0"/>
              <a:t>Любые возникающие ошибки распознаются с помощью кода CRC и исправляются более высокими уровнями.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2191" y="5157192"/>
            <a:ext cx="6560306" cy="1266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90224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Особенности формата кадров </a:t>
            </a:r>
            <a:r>
              <a:rPr lang="en-US" dirty="0"/>
              <a:t>Ethernet (IEEE 802.3)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7232848" cy="1752600"/>
          </a:xfrm>
        </p:spPr>
        <p:txBody>
          <a:bodyPr/>
          <a:lstStyle/>
          <a:p>
            <a:r>
              <a:rPr lang="ru-RU" b="1" dirty="0"/>
              <a:t>Лекция 10. Локальная  сеть </a:t>
            </a:r>
            <a:r>
              <a:rPr lang="ru-RU" b="1" dirty="0" err="1"/>
              <a:t>Ethernet</a:t>
            </a:r>
            <a:endParaRPr lang="ru-RU" b="1" dirty="0"/>
          </a:p>
          <a:p>
            <a:r>
              <a:rPr lang="ru-RU" dirty="0"/>
              <a:t>Аппаратные средства телекоммуникационных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263048750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7504" y="274638"/>
            <a:ext cx="9036496" cy="562074"/>
          </a:xfrm>
        </p:spPr>
        <p:txBody>
          <a:bodyPr>
            <a:normAutofit fontScale="90000"/>
          </a:bodyPr>
          <a:lstStyle/>
          <a:p>
            <a:r>
              <a:rPr lang="ru-RU" sz="3600" b="1" dirty="0"/>
              <a:t>Особенности разных форматов кадров</a:t>
            </a:r>
            <a:endParaRPr lang="ru-RU" sz="36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07504" y="764704"/>
            <a:ext cx="8928992" cy="4154338"/>
          </a:xfrm>
        </p:spPr>
        <p:txBody>
          <a:bodyPr>
            <a:normAutofit/>
          </a:bodyPr>
          <a:lstStyle/>
          <a:p>
            <a:endParaRPr lang="ru-RU" dirty="0"/>
          </a:p>
          <a:p>
            <a:endParaRPr lang="ru-RU" dirty="0"/>
          </a:p>
        </p:txBody>
      </p:sp>
      <p:pic>
        <p:nvPicPr>
          <p:cNvPr id="3074" name="Picture 2" descr="https://habrastorage.org/getpro/habr/post_images/913/b51/612/913b516122a6c0252b2a445f42e8f69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9380" y="1484784"/>
            <a:ext cx="5572125" cy="1266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habrastorage.org/getpro/habr/post_images/dba/006/ddc/dba006ddcb2a1c696367e92d06a4d5a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7377" y="2916760"/>
            <a:ext cx="5524128" cy="1150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31565" y="2011188"/>
            <a:ext cx="2664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Ethernet II (Ethernet DIX )</a:t>
            </a:r>
            <a:endParaRPr lang="ru-RU" dirty="0"/>
          </a:p>
        </p:txBody>
      </p:sp>
      <p:sp>
        <p:nvSpPr>
          <p:cNvPr id="10" name="TextBox 9"/>
          <p:cNvSpPr txBox="1"/>
          <p:nvPr/>
        </p:nvSpPr>
        <p:spPr>
          <a:xfrm>
            <a:off x="694293" y="3307525"/>
            <a:ext cx="2314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Ethernet 802.3/LLC</a:t>
            </a:r>
          </a:p>
        </p:txBody>
      </p:sp>
      <p:sp>
        <p:nvSpPr>
          <p:cNvPr id="7" name="Прямоугольник 6"/>
          <p:cNvSpPr/>
          <p:nvPr/>
        </p:nvSpPr>
        <p:spPr>
          <a:xfrm>
            <a:off x="331565" y="764704"/>
            <a:ext cx="834489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по стандартам IEEE в сети </a:t>
            </a:r>
            <a:r>
              <a:rPr lang="ru-RU" dirty="0" err="1"/>
              <a:t>Ethernet</a:t>
            </a:r>
            <a:r>
              <a:rPr lang="ru-RU" dirty="0"/>
              <a:t> может использоваться только единственный вариант кадра канального уровня, образованный комбинацией заголовков МАС и LLC подуровней. </a:t>
            </a:r>
          </a:p>
        </p:txBody>
      </p:sp>
      <p:pic>
        <p:nvPicPr>
          <p:cNvPr id="3078" name="Picture 6" descr="https://habrastorage.org/getpro/habr/post_images/324/2d1/248/3242d124827393c6f0221283f0a99a17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7377" y="4091607"/>
            <a:ext cx="5572125" cy="1266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680923" y="4653136"/>
            <a:ext cx="2314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RAW 802.3</a:t>
            </a:r>
          </a:p>
        </p:txBody>
      </p:sp>
      <p:pic>
        <p:nvPicPr>
          <p:cNvPr id="3080" name="Picture 8" descr="https://habrastorage.org/getpro/habr/post_images/18b/9c4/871/18b9c487197e2495dee186a36f0798a4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4671" y="5378971"/>
            <a:ext cx="6915150" cy="128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107504" y="5733256"/>
            <a:ext cx="2314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802.3/SNAP</a:t>
            </a:r>
          </a:p>
        </p:txBody>
      </p:sp>
    </p:spTree>
    <p:extLst>
      <p:ext uri="{BB962C8B-B14F-4D97-AF65-F5344CB8AC3E}">
        <p14:creationId xmlns:p14="http://schemas.microsoft.com/office/powerpoint/2010/main" val="374313896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39552" y="188640"/>
            <a:ext cx="8147248" cy="706090"/>
          </a:xfrm>
        </p:spPr>
        <p:txBody>
          <a:bodyPr>
            <a:normAutofit/>
          </a:bodyPr>
          <a:lstStyle/>
          <a:p>
            <a:r>
              <a:rPr lang="ru-RU" sz="3200" b="1" dirty="0"/>
              <a:t>Формат кадра</a:t>
            </a:r>
            <a:r>
              <a:rPr lang="en-US" sz="3200" b="1" dirty="0"/>
              <a:t> Ethernet</a:t>
            </a:r>
            <a:endParaRPr lang="ru-RU" sz="32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23528" y="836712"/>
            <a:ext cx="8640960" cy="3744416"/>
          </a:xfrm>
        </p:spPr>
        <p:txBody>
          <a:bodyPr>
            <a:normAutofit fontScale="92500" lnSpcReduction="10000"/>
          </a:bodyPr>
          <a:lstStyle/>
          <a:p>
            <a:r>
              <a:rPr lang="ru-RU" sz="2400" i="1" dirty="0" err="1"/>
              <a:t>Preamble</a:t>
            </a:r>
            <a:r>
              <a:rPr lang="ru-RU" sz="2400" i="1" dirty="0"/>
              <a:t> </a:t>
            </a:r>
            <a:r>
              <a:rPr lang="ru-RU" sz="2400" dirty="0"/>
              <a:t>(преамбула, заголовок) 8 байт, </a:t>
            </a:r>
          </a:p>
          <a:p>
            <a:pPr lvl="1"/>
            <a:r>
              <a:rPr lang="ru-RU" sz="2200" dirty="0"/>
              <a:t>1-7 байт 10101010  </a:t>
            </a:r>
          </a:p>
          <a:p>
            <a:pPr lvl="1"/>
            <a:r>
              <a:rPr lang="ru-RU" sz="2200" dirty="0"/>
              <a:t>8 байт 10101011  - разделитель кадра (в стандарте 802.3 ). </a:t>
            </a:r>
          </a:p>
          <a:p>
            <a:pPr lvl="2"/>
            <a:r>
              <a:rPr lang="ru-RU" sz="2200" i="1" dirty="0" err="1"/>
              <a:t>Start</a:t>
            </a:r>
            <a:r>
              <a:rPr lang="ru-RU" sz="2200" i="1" dirty="0"/>
              <a:t> </a:t>
            </a:r>
            <a:r>
              <a:rPr lang="ru-RU" sz="2200" i="1" dirty="0" err="1"/>
              <a:t>of</a:t>
            </a:r>
            <a:r>
              <a:rPr lang="ru-RU" sz="2200" i="1" dirty="0"/>
              <a:t> </a:t>
            </a:r>
            <a:r>
              <a:rPr lang="ru-RU" sz="2200" i="1" dirty="0" err="1"/>
              <a:t>Frame</a:t>
            </a:r>
            <a:r>
              <a:rPr lang="ru-RU" sz="2200" i="1" dirty="0"/>
              <a:t> </a:t>
            </a:r>
            <a:r>
              <a:rPr lang="ru-RU" sz="2200" dirty="0"/>
              <a:t>(Начало кадра). </a:t>
            </a:r>
          </a:p>
          <a:p>
            <a:r>
              <a:rPr lang="ru-RU" sz="2400" dirty="0"/>
              <a:t>Адреса получателя и отправителя по 6 байт. </a:t>
            </a:r>
          </a:p>
          <a:p>
            <a:r>
              <a:rPr lang="ru-RU" sz="2400" dirty="0"/>
              <a:t>Длина или тип данных </a:t>
            </a:r>
          </a:p>
          <a:p>
            <a:r>
              <a:rPr lang="ru-RU" sz="2400" dirty="0"/>
              <a:t>Поле данных (целые кадры от 46 до 1500 байт)</a:t>
            </a:r>
          </a:p>
          <a:p>
            <a:pPr lvl="1"/>
            <a:r>
              <a:rPr lang="ru-RU" sz="2000" dirty="0"/>
              <a:t>В случае, если полезной нагрузки менее 46 бит данные дополняются полем наполнителя </a:t>
            </a:r>
          </a:p>
          <a:p>
            <a:r>
              <a:rPr lang="en-US" sz="2400" i="1" dirty="0"/>
              <a:t>Checksum</a:t>
            </a:r>
            <a:r>
              <a:rPr lang="ru-RU" sz="2400" dirty="0"/>
              <a:t> контрольная сумма (4 байта - 32-битный код CRC).</a:t>
            </a:r>
            <a:endParaRPr lang="ru-RU" sz="2800" dirty="0"/>
          </a:p>
          <a:p>
            <a:endParaRPr lang="ru-RU" sz="2400" dirty="0"/>
          </a:p>
          <a:p>
            <a:endParaRPr lang="en-US" sz="2400" dirty="0"/>
          </a:p>
          <a:p>
            <a:pPr lvl="1"/>
            <a:endParaRPr lang="ru-RU" sz="2000" dirty="0"/>
          </a:p>
          <a:p>
            <a:endParaRPr lang="ru-RU" sz="2400" dirty="0"/>
          </a:p>
          <a:p>
            <a:endParaRPr lang="ru-RU" sz="2400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4365104"/>
            <a:ext cx="5208265" cy="2128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7020272" y="5589240"/>
            <a:ext cx="652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dirty="0"/>
              <a:t>1524</a:t>
            </a:r>
          </a:p>
        </p:txBody>
      </p:sp>
    </p:spTree>
    <p:extLst>
      <p:ext uri="{BB962C8B-B14F-4D97-AF65-F5344CB8AC3E}">
        <p14:creationId xmlns:p14="http://schemas.microsoft.com/office/powerpoint/2010/main" val="43483784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39552" y="188640"/>
            <a:ext cx="8147248" cy="706090"/>
          </a:xfrm>
        </p:spPr>
        <p:txBody>
          <a:bodyPr>
            <a:normAutofit/>
          </a:bodyPr>
          <a:lstStyle/>
          <a:p>
            <a:r>
              <a:rPr lang="ru-RU" sz="3600" b="1" dirty="0"/>
              <a:t>Формат кадра. Поля адресов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17637" y="836712"/>
            <a:ext cx="8773194" cy="4320480"/>
          </a:xfrm>
        </p:spPr>
        <p:txBody>
          <a:bodyPr>
            <a:normAutofit/>
          </a:bodyPr>
          <a:lstStyle/>
          <a:p>
            <a:r>
              <a:rPr lang="ru-RU" sz="2400" dirty="0"/>
              <a:t>Первый бит адреса получателя </a:t>
            </a:r>
          </a:p>
          <a:p>
            <a:r>
              <a:rPr lang="ru-RU" sz="2400" dirty="0"/>
              <a:t>0 для индивидуальной адресации 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ru-RU" sz="2400" dirty="0"/>
              <a:t>1 для групповых получателей </a:t>
            </a:r>
            <a:r>
              <a:rPr lang="ru-RU" sz="2000" b="1" dirty="0"/>
              <a:t>групповая рассылка (</a:t>
            </a:r>
            <a:r>
              <a:rPr lang="ru-RU" sz="2000" b="1" dirty="0" err="1"/>
              <a:t>multicasting</a:t>
            </a:r>
            <a:r>
              <a:rPr lang="ru-RU" sz="2000" b="1" dirty="0"/>
              <a:t>)</a:t>
            </a:r>
            <a:r>
              <a:rPr lang="ru-RU" sz="2000" dirty="0"/>
              <a:t>. </a:t>
            </a:r>
            <a:r>
              <a:rPr lang="ru-RU" sz="2400" dirty="0"/>
              <a:t>. </a:t>
            </a:r>
          </a:p>
          <a:p>
            <a:pPr lvl="1"/>
            <a:r>
              <a:rPr lang="ru-RU" sz="2000" dirty="0"/>
              <a:t>Групповые адреса для нескольких устройств. </a:t>
            </a:r>
          </a:p>
          <a:p>
            <a:r>
              <a:rPr lang="ru-RU" sz="2400" dirty="0"/>
              <a:t>Адрес состоит из единиц - </a:t>
            </a:r>
            <a:r>
              <a:rPr lang="ru-RU" sz="2400" b="1" dirty="0"/>
              <a:t>широковещание </a:t>
            </a:r>
            <a:r>
              <a:rPr lang="ru-RU" sz="2400" dirty="0"/>
              <a:t>(</a:t>
            </a:r>
            <a:r>
              <a:rPr lang="ru-RU" sz="2400" b="1" dirty="0" err="1"/>
              <a:t>broadcasting</a:t>
            </a:r>
            <a:r>
              <a:rPr lang="ru-RU" sz="2400" dirty="0"/>
              <a:t>). </a:t>
            </a:r>
          </a:p>
          <a:p>
            <a:pPr lvl="1"/>
            <a:r>
              <a:rPr lang="ru-RU" sz="2000" dirty="0"/>
              <a:t>Широковещание — это более грубая технология, но зато не требует никакой настройки групп.</a:t>
            </a: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3933056"/>
            <a:ext cx="5553073" cy="2269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815175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4082"/>
          </a:xfrm>
        </p:spPr>
        <p:txBody>
          <a:bodyPr>
            <a:normAutofit fontScale="90000"/>
          </a:bodyPr>
          <a:lstStyle/>
          <a:p>
            <a:r>
              <a:rPr lang="ru-RU" sz="3600" b="1" dirty="0"/>
              <a:t>Сетевая карта</a:t>
            </a:r>
            <a:endParaRPr lang="ru-RU" sz="36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23528" y="908720"/>
            <a:ext cx="8640960" cy="5544616"/>
          </a:xfrm>
        </p:spPr>
        <p:txBody>
          <a:bodyPr>
            <a:normAutofit/>
          </a:bodyPr>
          <a:lstStyle/>
          <a:p>
            <a:r>
              <a:rPr lang="ru-RU" sz="2400" dirty="0"/>
              <a:t>С точки зрения аппаратных средств основой для организации локальной сети являются карты расширения — сетевые карты.</a:t>
            </a:r>
          </a:p>
          <a:p>
            <a:pPr marL="742950" lvl="2" indent="-342900"/>
            <a:r>
              <a:rPr lang="ru-RU" dirty="0" err="1"/>
              <a:t>Псевдосеть</a:t>
            </a:r>
            <a:r>
              <a:rPr lang="ru-RU" dirty="0"/>
              <a:t> - PC соединяются с помощью кабеля </a:t>
            </a:r>
            <a:r>
              <a:rPr lang="en-US" dirty="0"/>
              <a:t/>
            </a:r>
            <a:br>
              <a:rPr lang="en-US" dirty="0"/>
            </a:br>
            <a:r>
              <a:rPr lang="ru-RU" dirty="0"/>
              <a:t>нуль-модема </a:t>
            </a:r>
            <a:r>
              <a:rPr lang="en-US" dirty="0"/>
              <a:t>(</a:t>
            </a:r>
            <a:r>
              <a:rPr lang="ru-RU" dirty="0"/>
              <a:t>интерфейс </a:t>
            </a:r>
            <a:r>
              <a:rPr lang="en-US" dirty="0"/>
              <a:t>RS-232)</a:t>
            </a:r>
            <a:r>
              <a:rPr lang="ru-RU" dirty="0"/>
              <a:t>.</a:t>
            </a:r>
          </a:p>
          <a:p>
            <a:r>
              <a:rPr lang="ru-RU" sz="2400" dirty="0"/>
              <a:t>Чаще всего сетевые карты работают по протоколу </a:t>
            </a:r>
            <a:r>
              <a:rPr lang="en-US" sz="2400" dirty="0"/>
              <a:t>Ethernet</a:t>
            </a:r>
            <a:endParaRPr lang="ru-RU" sz="24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3536969"/>
            <a:ext cx="2620746" cy="28903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5800468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39552" y="188640"/>
            <a:ext cx="8147248" cy="504056"/>
          </a:xfrm>
        </p:spPr>
        <p:txBody>
          <a:bodyPr>
            <a:normAutofit fontScale="90000"/>
          </a:bodyPr>
          <a:lstStyle/>
          <a:p>
            <a:r>
              <a:rPr lang="ru-RU" sz="3600" b="1" dirty="0"/>
              <a:t>Формат кадра. </a:t>
            </a:r>
            <a:r>
              <a:rPr lang="en-US" sz="3600" b="1" dirty="0"/>
              <a:t>MAC </a:t>
            </a:r>
            <a:r>
              <a:rPr lang="ru-RU" sz="3600" b="1" dirty="0"/>
              <a:t>адрес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07504" y="764704"/>
            <a:ext cx="8932837" cy="4032448"/>
          </a:xfrm>
        </p:spPr>
        <p:txBody>
          <a:bodyPr>
            <a:noAutofit/>
          </a:bodyPr>
          <a:lstStyle/>
          <a:p>
            <a:pPr marL="266700" indent="-266700"/>
            <a:r>
              <a:rPr lang="en-US" sz="2200" b="1" i="1" dirty="0"/>
              <a:t>MAC </a:t>
            </a:r>
            <a:r>
              <a:rPr lang="en-US" sz="2200" i="1" dirty="0"/>
              <a:t>(</a:t>
            </a:r>
            <a:r>
              <a:rPr lang="ru-RU" sz="2200" i="1" dirty="0" err="1"/>
              <a:t>Media</a:t>
            </a:r>
            <a:r>
              <a:rPr lang="ru-RU" sz="2200" i="1" dirty="0"/>
              <a:t> </a:t>
            </a:r>
            <a:r>
              <a:rPr lang="ru-RU" sz="2200" i="1" dirty="0" err="1"/>
              <a:t>Access</a:t>
            </a:r>
            <a:r>
              <a:rPr lang="ru-RU" sz="2200" i="1" dirty="0"/>
              <a:t> </a:t>
            </a:r>
            <a:r>
              <a:rPr lang="ru-RU" sz="2200" i="1" dirty="0" err="1"/>
              <a:t>Control</a:t>
            </a:r>
            <a:r>
              <a:rPr lang="ru-RU" sz="2200" dirty="0"/>
              <a:t>  </a:t>
            </a:r>
            <a:r>
              <a:rPr lang="en-US" sz="2200" dirty="0"/>
              <a:t>(</a:t>
            </a:r>
            <a:r>
              <a:rPr lang="ru-RU" sz="2200" b="1" dirty="0" err="1"/>
              <a:t>Hardware</a:t>
            </a:r>
            <a:r>
              <a:rPr lang="en-US" sz="2200" b="1" dirty="0"/>
              <a:t>)</a:t>
            </a:r>
            <a:r>
              <a:rPr lang="ru-RU" sz="2200" b="1" dirty="0"/>
              <a:t> </a:t>
            </a:r>
            <a:r>
              <a:rPr lang="ru-RU" sz="2200" b="1" dirty="0" err="1"/>
              <a:t>Address</a:t>
            </a:r>
            <a:r>
              <a:rPr lang="ru-RU" sz="2200" dirty="0"/>
              <a:t>) — глобальный адрес, присваиваемый каждой единице активного оборудования или некоторым их интерфейсам в компьютерных сетях </a:t>
            </a:r>
            <a:r>
              <a:rPr lang="en-US" sz="2200" b="1" dirty="0"/>
              <a:t> Ethernet</a:t>
            </a:r>
            <a:r>
              <a:rPr lang="ru-RU" sz="2200" dirty="0"/>
              <a:t>.</a:t>
            </a:r>
            <a:endParaRPr lang="en-US" sz="2200" dirty="0"/>
          </a:p>
          <a:p>
            <a:pPr lvl="1"/>
            <a:r>
              <a:rPr lang="ru-RU" sz="2000" b="1" dirty="0"/>
              <a:t>централизованно назначаются IEEE</a:t>
            </a:r>
            <a:r>
              <a:rPr lang="ru-RU" sz="2000" dirty="0"/>
              <a:t>, </a:t>
            </a:r>
          </a:p>
          <a:p>
            <a:pPr lvl="2"/>
            <a:r>
              <a:rPr lang="ru-RU" sz="2000" i="1" dirty="0"/>
              <a:t>48-битный (6 байт)  номер</a:t>
            </a:r>
            <a:endParaRPr lang="en-US" sz="2000" i="1" dirty="0"/>
          </a:p>
          <a:p>
            <a:pPr lvl="3"/>
            <a:r>
              <a:rPr lang="ru-RU" dirty="0"/>
              <a:t>гарантирует, что один и тот же глобальный адрес не используется двумя устройствами. </a:t>
            </a:r>
            <a:endParaRPr lang="en-US" dirty="0"/>
          </a:p>
          <a:p>
            <a:pPr lvl="2"/>
            <a:r>
              <a:rPr lang="ru-RU" sz="2000" b="1" i="1" dirty="0"/>
              <a:t>первые 3 байта - </a:t>
            </a:r>
            <a:r>
              <a:rPr lang="ru-RU" sz="2000" i="1" dirty="0"/>
              <a:t> </a:t>
            </a:r>
            <a:r>
              <a:rPr lang="ru-RU" sz="2000" b="1" dirty="0"/>
              <a:t>OUI </a:t>
            </a:r>
            <a:r>
              <a:rPr lang="ru-RU" sz="2000" dirty="0"/>
              <a:t>(</a:t>
            </a:r>
            <a:r>
              <a:rPr lang="ru-RU" sz="2000" b="1" dirty="0" err="1"/>
              <a:t>Organizationally</a:t>
            </a:r>
            <a:r>
              <a:rPr lang="ru-RU" sz="2000" b="1" dirty="0"/>
              <a:t> </a:t>
            </a:r>
            <a:r>
              <a:rPr lang="ru-RU" sz="2000" b="1" dirty="0" err="1"/>
              <a:t>Unique</a:t>
            </a:r>
            <a:r>
              <a:rPr lang="ru-RU" sz="2000" b="1" dirty="0"/>
              <a:t> </a:t>
            </a:r>
            <a:r>
              <a:rPr lang="ru-RU" sz="2000" b="1" dirty="0" err="1"/>
              <a:t>Identifier</a:t>
            </a:r>
            <a:r>
              <a:rPr lang="ru-RU" sz="2000" dirty="0"/>
              <a:t>).</a:t>
            </a:r>
          </a:p>
          <a:p>
            <a:pPr lvl="3"/>
            <a:r>
              <a:rPr lang="ru-RU" dirty="0"/>
              <a:t>назначаются IEEE и определяют производителя.</a:t>
            </a:r>
          </a:p>
          <a:p>
            <a:pPr lvl="4"/>
            <a:r>
              <a:rPr lang="ru-RU" dirty="0"/>
              <a:t>Производителям выделяются </a:t>
            </a:r>
            <a:r>
              <a:rPr lang="ru-RU" b="1" dirty="0"/>
              <a:t>блоки по 2</a:t>
            </a:r>
            <a:r>
              <a:rPr lang="ru-RU" b="1" baseline="30000" dirty="0"/>
              <a:t>24</a:t>
            </a:r>
            <a:r>
              <a:rPr lang="ru-RU" b="1" dirty="0"/>
              <a:t> </a:t>
            </a:r>
            <a:r>
              <a:rPr lang="ru-RU" dirty="0"/>
              <a:t>(3 байта) адресов для устройств. </a:t>
            </a: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4728256"/>
            <a:ext cx="4488185" cy="18340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0342249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39552" y="188640"/>
            <a:ext cx="8147248" cy="706090"/>
          </a:xfrm>
        </p:spPr>
        <p:txBody>
          <a:bodyPr>
            <a:normAutofit/>
          </a:bodyPr>
          <a:lstStyle/>
          <a:p>
            <a:r>
              <a:rPr lang="ru-RU" sz="3600" b="1" dirty="0"/>
              <a:t>Формат кадра. Тип данных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07504" y="908720"/>
            <a:ext cx="9036496" cy="4032448"/>
          </a:xfrm>
        </p:spPr>
        <p:txBody>
          <a:bodyPr>
            <a:normAutofit/>
          </a:bodyPr>
          <a:lstStyle/>
          <a:p>
            <a:r>
              <a:rPr lang="ru-RU" sz="2000" b="1" i="1" dirty="0"/>
              <a:t>Значение </a:t>
            </a:r>
            <a:r>
              <a:rPr lang="ru-RU" sz="2000" b="1" i="1" dirty="0" err="1"/>
              <a:t>Type</a:t>
            </a:r>
            <a:r>
              <a:rPr lang="ru-RU" sz="2000" b="1" i="1" dirty="0"/>
              <a:t> </a:t>
            </a:r>
            <a:r>
              <a:rPr lang="ru-RU" sz="2000" i="1" dirty="0"/>
              <a:t>(число </a:t>
            </a:r>
            <a:r>
              <a:rPr lang="en-US" sz="2000" i="1" dirty="0"/>
              <a:t>&gt; </a:t>
            </a:r>
            <a:r>
              <a:rPr lang="ru-RU" sz="2000" dirty="0"/>
              <a:t>0x600 </a:t>
            </a:r>
            <a:r>
              <a:rPr lang="en-US" sz="2000" dirty="0"/>
              <a:t> (1536)) </a:t>
            </a:r>
            <a:r>
              <a:rPr lang="ru-RU" sz="2000" dirty="0"/>
              <a:t>сетевой уровень </a:t>
            </a:r>
            <a:r>
              <a:rPr lang="en-US" sz="2000" dirty="0"/>
              <a:t>OSI (L3)</a:t>
            </a:r>
          </a:p>
          <a:p>
            <a:pPr lvl="1"/>
            <a:r>
              <a:rPr lang="ru-RU" sz="2000" dirty="0"/>
              <a:t>Поле </a:t>
            </a:r>
            <a:r>
              <a:rPr lang="en-US" sz="2000" dirty="0"/>
              <a:t>Type </a:t>
            </a:r>
            <a:r>
              <a:rPr lang="ru-RU" sz="2000" dirty="0"/>
              <a:t>определяет как обрабатывать кадр</a:t>
            </a:r>
            <a:endParaRPr lang="en-US" sz="2000" dirty="0"/>
          </a:p>
          <a:p>
            <a:pPr lvl="2"/>
            <a:r>
              <a:rPr lang="ru-RU" sz="2000" dirty="0"/>
              <a:t>напр. 0x0800 – Ipv4, 0x86DD – IPv6, и </a:t>
            </a:r>
            <a:r>
              <a:rPr lang="ru-RU" sz="2000" dirty="0" err="1"/>
              <a:t>т.д</a:t>
            </a:r>
            <a:endParaRPr lang="ru-RU" sz="2000" dirty="0"/>
          </a:p>
          <a:p>
            <a:pPr lvl="3"/>
            <a:r>
              <a:rPr lang="ru-RU" dirty="0"/>
              <a:t>на одном устройстве может работать несколько протоколов сетевого уровня, </a:t>
            </a:r>
          </a:p>
          <a:p>
            <a:pPr lvl="4"/>
            <a:r>
              <a:rPr lang="ru-RU" dirty="0"/>
              <a:t>ОС должна понимать, какому протоколу его передать. </a:t>
            </a:r>
          </a:p>
          <a:p>
            <a:r>
              <a:rPr lang="ru-RU" sz="2000" b="1" i="1" dirty="0"/>
              <a:t>Значение </a:t>
            </a:r>
            <a:r>
              <a:rPr lang="en-US" sz="2000" b="1" i="1" dirty="0"/>
              <a:t> </a:t>
            </a:r>
            <a:r>
              <a:rPr lang="ru-RU" sz="2000" b="1" dirty="0" err="1"/>
              <a:t>Length</a:t>
            </a:r>
            <a:r>
              <a:rPr lang="en-US" sz="2000" b="1" dirty="0"/>
              <a:t> </a:t>
            </a:r>
            <a:r>
              <a:rPr lang="ru-RU" sz="2000" i="1" dirty="0"/>
              <a:t>(число </a:t>
            </a:r>
            <a:r>
              <a:rPr lang="en-US" sz="2000" i="1" dirty="0"/>
              <a:t>&lt; </a:t>
            </a:r>
            <a:r>
              <a:rPr lang="ru-RU" sz="2000" dirty="0"/>
              <a:t>0x600 </a:t>
            </a:r>
            <a:r>
              <a:rPr lang="ru-RU" sz="2000" i="1" dirty="0"/>
              <a:t>)</a:t>
            </a:r>
            <a:r>
              <a:rPr lang="ru-RU" sz="2000" dirty="0"/>
              <a:t> </a:t>
            </a:r>
            <a:r>
              <a:rPr lang="en-US" sz="2000" dirty="0"/>
              <a:t> </a:t>
            </a:r>
            <a:r>
              <a:rPr lang="ru-RU" sz="2000" dirty="0"/>
              <a:t>В стандартен IEEE 802.3 </a:t>
            </a:r>
            <a:r>
              <a:rPr lang="en-US" sz="2000" dirty="0"/>
              <a:t> </a:t>
            </a:r>
            <a:r>
              <a:rPr lang="ru-RU" sz="2000" dirty="0"/>
              <a:t>значение </a:t>
            </a:r>
            <a:r>
              <a:rPr lang="en-US" sz="2000" dirty="0"/>
              <a:t>&lt; </a:t>
            </a:r>
            <a:r>
              <a:rPr lang="ru-RU" sz="2000" dirty="0"/>
              <a:t>0x600 (1536), можно интерпретировать как </a:t>
            </a:r>
            <a:r>
              <a:rPr lang="ru-RU" sz="2000" dirty="0" err="1"/>
              <a:t>Length</a:t>
            </a:r>
            <a:r>
              <a:rPr lang="ru-RU" sz="2000" dirty="0"/>
              <a:t> (длину кадра), а число больше 0x600 — как </a:t>
            </a:r>
            <a:r>
              <a:rPr lang="ru-RU" sz="2000" dirty="0" err="1"/>
              <a:t>Type</a:t>
            </a:r>
            <a:r>
              <a:rPr lang="ru-RU" sz="2000" dirty="0"/>
              <a:t>. </a:t>
            </a: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4052664"/>
            <a:ext cx="5142806" cy="21015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066438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39552" y="188640"/>
            <a:ext cx="8147248" cy="706090"/>
          </a:xfrm>
        </p:spPr>
        <p:txBody>
          <a:bodyPr>
            <a:normAutofit/>
          </a:bodyPr>
          <a:lstStyle/>
          <a:p>
            <a:r>
              <a:rPr lang="ru-RU" sz="3600" b="1" dirty="0"/>
              <a:t>Формат кадра. Данные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84684" y="1052736"/>
            <a:ext cx="8856984" cy="5544616"/>
          </a:xfrm>
        </p:spPr>
        <p:txBody>
          <a:bodyPr>
            <a:normAutofit/>
          </a:bodyPr>
          <a:lstStyle/>
          <a:p>
            <a:r>
              <a:rPr lang="ru-RU" sz="2200" dirty="0"/>
              <a:t>Максимальный размер 1500 байт.</a:t>
            </a:r>
          </a:p>
          <a:p>
            <a:r>
              <a:rPr lang="ru-RU" sz="2200" dirty="0"/>
              <a:t>Минимальный размер 64 байта.</a:t>
            </a:r>
          </a:p>
          <a:p>
            <a:r>
              <a:rPr lang="ru-RU" sz="2400" dirty="0"/>
              <a:t>когда приемопередатчик обнаруживает столкновение, он обрезает текущий кадр, </a:t>
            </a:r>
          </a:p>
          <a:p>
            <a:pPr lvl="1"/>
            <a:r>
              <a:rPr lang="ru-RU" sz="2000" dirty="0"/>
              <a:t>отдельные куски кадров могут блуждать по кабелю пока не затухнут. </a:t>
            </a:r>
          </a:p>
          <a:p>
            <a:pPr lvl="1"/>
            <a:r>
              <a:rPr lang="ru-RU" sz="2000" dirty="0"/>
              <a:t>Если в кадре содержится меньше 46 байт данных, то он дополняется полем </a:t>
            </a:r>
            <a:r>
              <a:rPr lang="ru-RU" sz="2000" i="1" dirty="0" err="1"/>
              <a:t>Pad</a:t>
            </a:r>
            <a:r>
              <a:rPr lang="ru-RU" sz="2000" i="1" dirty="0"/>
              <a:t> </a:t>
            </a:r>
            <a:r>
              <a:rPr lang="ru-RU" sz="2000" dirty="0"/>
              <a:t>(наполнитель) до 46 байт.</a:t>
            </a:r>
          </a:p>
          <a:p>
            <a:pPr lvl="2"/>
            <a:r>
              <a:rPr lang="ru-RU" sz="2000" dirty="0"/>
              <a:t>46 байт гарантируют, что передатчик отправит последний байт прежде чем его примет приемник.</a:t>
            </a:r>
          </a:p>
          <a:p>
            <a:pPr lvl="3"/>
            <a:r>
              <a:rPr lang="ru-RU" dirty="0"/>
              <a:t>приемник в случае неуспешного приема может сигнализировать в сеть </a:t>
            </a: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4941168"/>
            <a:ext cx="4316836" cy="1764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9055676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1520" y="222347"/>
            <a:ext cx="8784976" cy="634082"/>
          </a:xfrm>
        </p:spPr>
        <p:txBody>
          <a:bodyPr>
            <a:noAutofit/>
          </a:bodyPr>
          <a:lstStyle/>
          <a:p>
            <a:r>
              <a:rPr lang="ru-RU" sz="3200" b="1" dirty="0"/>
              <a:t>Форматы кадра </a:t>
            </a:r>
            <a:r>
              <a:rPr lang="en-US" sz="3200" b="1" dirty="0"/>
              <a:t>LLC</a:t>
            </a:r>
            <a:endParaRPr lang="ru-RU" sz="32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832578"/>
            <a:ext cx="9036496" cy="4968552"/>
          </a:xfrm>
        </p:spPr>
        <p:txBody>
          <a:bodyPr>
            <a:noAutofit/>
          </a:bodyPr>
          <a:lstStyle/>
          <a:p>
            <a:pPr indent="-255588">
              <a:spcBef>
                <a:spcPts val="600"/>
              </a:spcBef>
            </a:pPr>
            <a:r>
              <a:rPr lang="ru-RU" sz="2000" dirty="0"/>
              <a:t>Стандарт IEEE </a:t>
            </a:r>
            <a:r>
              <a:rPr lang="ru-RU" sz="2000" dirty="0" err="1"/>
              <a:t>Ethernet</a:t>
            </a:r>
            <a:r>
              <a:rPr lang="ru-RU" sz="2000" dirty="0"/>
              <a:t> определяет кадра канального уровня, образованный комбинацией заголовков МАС и LLC подуровней. </a:t>
            </a:r>
            <a:endParaRPr lang="en-US" sz="2000" dirty="0"/>
          </a:p>
          <a:p>
            <a:pPr>
              <a:spcBef>
                <a:spcPts val="1200"/>
              </a:spcBef>
            </a:pPr>
            <a:r>
              <a:rPr lang="en-US" sz="2000" b="1" dirty="0"/>
              <a:t>Logical Link Control (LLC)</a:t>
            </a:r>
            <a:r>
              <a:rPr lang="en-US" sz="2000" dirty="0"/>
              <a:t>  - </a:t>
            </a:r>
            <a:r>
              <a:rPr lang="ru-RU" sz="2000" dirty="0"/>
              <a:t>подуровень управления логической связью — по стандарту IEEE 802 </a:t>
            </a:r>
            <a:endParaRPr lang="en-US" sz="2000" dirty="0"/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ru-RU" sz="2000" dirty="0"/>
              <a:t>Верхний подуровень канального уровня модели OSI</a:t>
            </a:r>
          </a:p>
          <a:p>
            <a:pPr lvl="2">
              <a:spcBef>
                <a:spcPts val="600"/>
              </a:spcBef>
            </a:pPr>
            <a:r>
              <a:rPr lang="ru-RU" sz="2000" dirty="0"/>
              <a:t>управление передачей данных;</a:t>
            </a:r>
          </a:p>
          <a:p>
            <a:pPr lvl="2">
              <a:spcBef>
                <a:spcPts val="600"/>
              </a:spcBef>
            </a:pPr>
            <a:r>
              <a:rPr lang="ru-RU" sz="2000" dirty="0"/>
              <a:t>обеспечивает проверку и правильность передачи информации по соединению.</a:t>
            </a:r>
          </a:p>
          <a:p>
            <a:pPr lvl="1">
              <a:spcBef>
                <a:spcPts val="0"/>
              </a:spcBef>
            </a:pPr>
            <a:endParaRPr lang="ru-RU" sz="1600" dirty="0"/>
          </a:p>
          <a:p>
            <a:pPr lvl="1" indent="-255588" algn="just" eaLnBrk="0" fontAlgn="base" hangingPunct="0">
              <a:spcBef>
                <a:spcPct val="0"/>
              </a:spcBef>
              <a:spcAft>
                <a:spcPct val="0"/>
              </a:spcAft>
            </a:pPr>
            <a:endParaRPr lang="ru-RU" sz="2000" dirty="0"/>
          </a:p>
        </p:txBody>
      </p:sp>
      <p:pic>
        <p:nvPicPr>
          <p:cNvPr id="5" name="Picture 4" descr="https://habrastorage.org/getpro/habr/post_images/dba/006/ddc/dba006ddcb2a1c696367e92d06a4d5a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4629748"/>
            <a:ext cx="5622627" cy="1171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683568" y="4918687"/>
            <a:ext cx="2314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Ethernet 802.3/LLC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491880" y="3892301"/>
            <a:ext cx="636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MAC</a:t>
            </a:r>
            <a:endParaRPr lang="ru-RU" dirty="0"/>
          </a:p>
        </p:txBody>
      </p:sp>
      <p:sp>
        <p:nvSpPr>
          <p:cNvPr id="10" name="TextBox 9"/>
          <p:cNvSpPr txBox="1"/>
          <p:nvPr/>
        </p:nvSpPr>
        <p:spPr>
          <a:xfrm>
            <a:off x="6228184" y="3847027"/>
            <a:ext cx="501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LLC</a:t>
            </a:r>
            <a:endParaRPr lang="ru-RU" dirty="0"/>
          </a:p>
        </p:txBody>
      </p:sp>
      <p:sp>
        <p:nvSpPr>
          <p:cNvPr id="4" name="Левая фигурная скобка 3"/>
          <p:cNvSpPr/>
          <p:nvPr/>
        </p:nvSpPr>
        <p:spPr>
          <a:xfrm rot="5400000">
            <a:off x="6173878" y="3021012"/>
            <a:ext cx="504056" cy="2987734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Левая фигурная скобка 10"/>
          <p:cNvSpPr/>
          <p:nvPr/>
        </p:nvSpPr>
        <p:spPr>
          <a:xfrm rot="5400000">
            <a:off x="3639805" y="3482673"/>
            <a:ext cx="512058" cy="2072413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Левая фигурная скобка 11"/>
          <p:cNvSpPr/>
          <p:nvPr/>
        </p:nvSpPr>
        <p:spPr>
          <a:xfrm rot="5400000">
            <a:off x="7898070" y="4242050"/>
            <a:ext cx="512058" cy="468649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TextBox 12"/>
          <p:cNvSpPr txBox="1"/>
          <p:nvPr/>
        </p:nvSpPr>
        <p:spPr>
          <a:xfrm>
            <a:off x="7884366" y="3871049"/>
            <a:ext cx="788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CRC32</a:t>
            </a:r>
            <a:endParaRPr lang="ru-RU" dirty="0"/>
          </a:p>
        </p:txBody>
      </p:sp>
      <p:pic>
        <p:nvPicPr>
          <p:cNvPr id="2050" name="Picture 2" descr="Подуровни LLC и MAC канального уровня, формат кадра Ethernet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37" b="69213"/>
          <a:stretch/>
        </p:blipFill>
        <p:spPr bwMode="auto">
          <a:xfrm>
            <a:off x="2987478" y="5834277"/>
            <a:ext cx="6217502" cy="440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Подуровни LLC и MAC канального уровня, формат кадра Ethernet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74" t="48430" r="874" b="42120"/>
          <a:stretch/>
        </p:blipFill>
        <p:spPr bwMode="auto">
          <a:xfrm>
            <a:off x="3275856" y="6220105"/>
            <a:ext cx="5397059" cy="382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386259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1520" y="222347"/>
            <a:ext cx="8784976" cy="634082"/>
          </a:xfrm>
        </p:spPr>
        <p:txBody>
          <a:bodyPr>
            <a:noAutofit/>
          </a:bodyPr>
          <a:lstStyle/>
          <a:p>
            <a:r>
              <a:rPr lang="ru-RU" sz="3200" b="1" dirty="0"/>
              <a:t>Форматы кадра </a:t>
            </a:r>
            <a:r>
              <a:rPr lang="en-US" sz="3200" b="1" dirty="0"/>
              <a:t>LLC</a:t>
            </a:r>
            <a:endParaRPr lang="ru-RU" sz="32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832578"/>
            <a:ext cx="9036496" cy="4968552"/>
          </a:xfrm>
        </p:spPr>
        <p:txBody>
          <a:bodyPr>
            <a:noAutofit/>
          </a:bodyPr>
          <a:lstStyle/>
          <a:p>
            <a:pPr lvl="0" indent="-255588" algn="just" eaLnBrk="0" fontAlgn="base" hangingPunct="0">
              <a:spcBef>
                <a:spcPts val="1200"/>
              </a:spcBef>
              <a:spcAft>
                <a:spcPct val="0"/>
              </a:spcAft>
            </a:pPr>
            <a:r>
              <a:rPr lang="ru-RU" sz="2000" dirty="0"/>
              <a:t>Кадр LLC обрамляется двумя однобайтовыми полями «Флаг» 01111110. </a:t>
            </a:r>
          </a:p>
          <a:p>
            <a:pPr marL="742950" lvl="2" indent="-255588" algn="just" eaLnBrk="0" fontAlgn="base" hangingPunct="0">
              <a:spcBef>
                <a:spcPts val="600"/>
              </a:spcBef>
              <a:spcAft>
                <a:spcPct val="0"/>
              </a:spcAft>
            </a:pPr>
            <a:r>
              <a:rPr lang="ru-RU" sz="2000" dirty="0"/>
              <a:t>Флаги используются на уровне MAC для определения границ кадра LLC. </a:t>
            </a:r>
          </a:p>
          <a:p>
            <a:pPr lvl="0" indent="-255588" algn="just" eaLnBrk="0" fontAlgn="base" hangingPunct="0">
              <a:spcBef>
                <a:spcPts val="1200"/>
              </a:spcBef>
              <a:spcAft>
                <a:spcPct val="0"/>
              </a:spcAft>
            </a:pPr>
            <a:r>
              <a:rPr lang="ru-RU" sz="2000" b="1" dirty="0"/>
              <a:t>Кадр LLC вкладывается в кадр уровня MAC</a:t>
            </a:r>
            <a:r>
              <a:rPr lang="ru-RU" sz="2000" dirty="0"/>
              <a:t>: </a:t>
            </a:r>
            <a:r>
              <a:rPr lang="ru-RU" sz="2000" dirty="0" err="1"/>
              <a:t>Ethernet</a:t>
            </a:r>
            <a:r>
              <a:rPr lang="ru-RU" sz="2000" dirty="0"/>
              <a:t>, </a:t>
            </a:r>
            <a:r>
              <a:rPr lang="ru-RU" sz="2000" dirty="0" err="1"/>
              <a:t>Token</a:t>
            </a:r>
            <a:r>
              <a:rPr lang="ru-RU" sz="2000" dirty="0"/>
              <a:t> </a:t>
            </a:r>
            <a:r>
              <a:rPr lang="ru-RU" sz="2000" dirty="0" err="1"/>
              <a:t>Ring</a:t>
            </a:r>
            <a:r>
              <a:rPr lang="ru-RU" sz="2000" dirty="0"/>
              <a:t>, FDDI и т. д. </a:t>
            </a:r>
          </a:p>
          <a:p>
            <a:pPr marL="742950" lvl="2" indent="-255588" algn="just" eaLnBrk="0" fontAlgn="base" hangingPunct="0">
              <a:spcBef>
                <a:spcPts val="600"/>
              </a:spcBef>
              <a:spcAft>
                <a:spcPct val="0"/>
              </a:spcAft>
            </a:pPr>
            <a:r>
              <a:rPr lang="ru-RU" sz="2000" dirty="0"/>
              <a:t>флаги кадра LLC отбрасываются.</a:t>
            </a:r>
          </a:p>
          <a:p>
            <a:pPr lvl="0" indent="-255588" algn="just" eaLnBrk="0" fontAlgn="base" hangingPunct="0">
              <a:spcBef>
                <a:spcPts val="1200"/>
              </a:spcBef>
              <a:spcAft>
                <a:spcPct val="0"/>
              </a:spcAft>
            </a:pPr>
            <a:r>
              <a:rPr lang="ru-RU" sz="2000" dirty="0"/>
              <a:t>Кадр LLC содержит поле данных и заголовок из трех полей:</a:t>
            </a:r>
          </a:p>
          <a:p>
            <a:pPr marL="742950" lvl="2" indent="-255588" algn="just" eaLnBrk="0" fontAlgn="base" hangingPunct="0">
              <a:spcBef>
                <a:spcPts val="600"/>
              </a:spcBef>
              <a:spcAft>
                <a:spcPct val="0"/>
              </a:spcAft>
            </a:pPr>
            <a:r>
              <a:rPr lang="ru-RU" sz="2000" dirty="0"/>
              <a:t>Адрес точки входа службы назначения (</a:t>
            </a:r>
            <a:r>
              <a:rPr lang="ru-RU" sz="1800" dirty="0" err="1"/>
              <a:t>Destination</a:t>
            </a:r>
            <a:r>
              <a:rPr lang="ru-RU" sz="1800" dirty="0"/>
              <a:t> </a:t>
            </a:r>
            <a:r>
              <a:rPr lang="ru-RU" sz="1800" dirty="0" err="1"/>
              <a:t>Service</a:t>
            </a:r>
            <a:r>
              <a:rPr lang="ru-RU" sz="1800" dirty="0"/>
              <a:t> </a:t>
            </a:r>
            <a:r>
              <a:rPr lang="ru-RU" sz="1800" dirty="0" err="1"/>
              <a:t>Access</a:t>
            </a:r>
            <a:r>
              <a:rPr lang="ru-RU" sz="1800" dirty="0"/>
              <a:t> </a:t>
            </a:r>
            <a:r>
              <a:rPr lang="ru-RU" sz="1800" dirty="0" err="1"/>
              <a:t>Point</a:t>
            </a:r>
            <a:r>
              <a:rPr lang="ru-RU" sz="1800" dirty="0"/>
              <a:t>, </a:t>
            </a:r>
            <a:r>
              <a:rPr lang="ru-RU" sz="1800" b="1" dirty="0"/>
              <a:t>DSAP</a:t>
            </a:r>
            <a:r>
              <a:rPr lang="ru-RU" sz="1800" dirty="0"/>
              <a:t>)</a:t>
            </a:r>
          </a:p>
          <a:p>
            <a:pPr marL="1260475" lvl="4" indent="-342900" algn="just" eaLnBrk="0" fontAlgn="base" hangingPunct="0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ru-RU" dirty="0"/>
              <a:t>Адрес принимающей службы верхнего уровня </a:t>
            </a:r>
            <a:r>
              <a:rPr lang="en-US" dirty="0"/>
              <a:t>OSI</a:t>
            </a:r>
            <a:r>
              <a:rPr lang="ru-RU" dirty="0"/>
              <a:t>, (напр. </a:t>
            </a:r>
            <a:r>
              <a:rPr lang="en-US" dirty="0"/>
              <a:t>IP)</a:t>
            </a:r>
            <a:endParaRPr lang="ru-RU" dirty="0"/>
          </a:p>
          <a:p>
            <a:pPr marL="742950" lvl="2" indent="-255588" algn="just" eaLnBrk="0" fontAlgn="base" hangingPunct="0">
              <a:spcBef>
                <a:spcPts val="600"/>
              </a:spcBef>
              <a:spcAft>
                <a:spcPct val="0"/>
              </a:spcAft>
            </a:pPr>
            <a:r>
              <a:rPr lang="ru-RU" sz="2000" dirty="0"/>
              <a:t>Адрес точки входа службы источника (</a:t>
            </a:r>
            <a:r>
              <a:rPr lang="ru-RU" sz="2000" dirty="0" err="1"/>
              <a:t>Source</a:t>
            </a:r>
            <a:r>
              <a:rPr lang="ru-RU" sz="2000" dirty="0"/>
              <a:t> </a:t>
            </a:r>
            <a:r>
              <a:rPr lang="ru-RU" sz="2000" dirty="0" err="1"/>
              <a:t>Service</a:t>
            </a:r>
            <a:r>
              <a:rPr lang="ru-RU" sz="2000" dirty="0"/>
              <a:t> </a:t>
            </a:r>
            <a:r>
              <a:rPr lang="ru-RU" sz="2000" dirty="0" err="1"/>
              <a:t>Access</a:t>
            </a:r>
            <a:r>
              <a:rPr lang="ru-RU" sz="2000" dirty="0"/>
              <a:t> </a:t>
            </a:r>
            <a:r>
              <a:rPr lang="ru-RU" sz="2000" dirty="0" err="1"/>
              <a:t>Point</a:t>
            </a:r>
            <a:r>
              <a:rPr lang="ru-RU" sz="2000" dirty="0"/>
              <a:t>, </a:t>
            </a:r>
            <a:r>
              <a:rPr lang="ru-RU" sz="2000" b="1" dirty="0"/>
              <a:t>SSAP</a:t>
            </a:r>
            <a:r>
              <a:rPr lang="ru-RU" sz="2000" dirty="0"/>
              <a:t>)</a:t>
            </a:r>
          </a:p>
          <a:p>
            <a:pPr marL="1230312" lvl="3" indent="-285750" algn="just" eaLnBrk="0" fontAlgn="base" hangingPunct="0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ru-RU" dirty="0"/>
              <a:t>Адрес отправляющей службы верхнего уровня </a:t>
            </a:r>
            <a:r>
              <a:rPr lang="en-US" dirty="0"/>
              <a:t>OSI</a:t>
            </a:r>
            <a:endParaRPr lang="ru-RU" dirty="0"/>
          </a:p>
          <a:p>
            <a:pPr marL="742950" lvl="2" indent="-255588" algn="just" eaLnBrk="0" fontAlgn="base" hangingPunct="0">
              <a:spcBef>
                <a:spcPts val="600"/>
              </a:spcBef>
              <a:spcAft>
                <a:spcPct val="0"/>
              </a:spcAft>
            </a:pPr>
            <a:r>
              <a:rPr lang="ru-RU" sz="2000" dirty="0"/>
              <a:t>Управляющее поле (</a:t>
            </a:r>
            <a:r>
              <a:rPr lang="ru-RU" sz="2000" b="1" dirty="0" err="1"/>
              <a:t>Control</a:t>
            </a:r>
            <a:r>
              <a:rPr lang="ru-RU" sz="2000" dirty="0"/>
              <a:t>) – особые настройки</a:t>
            </a:r>
          </a:p>
          <a:p>
            <a:pPr lvl="0" indent="-255588" algn="just" eaLnBrk="0" fontAlgn="base" hangingPunct="0">
              <a:spcBef>
                <a:spcPct val="0"/>
              </a:spcBef>
              <a:spcAft>
                <a:spcPct val="0"/>
              </a:spcAft>
            </a:pPr>
            <a:endParaRPr lang="ru-RU" sz="2000" dirty="0"/>
          </a:p>
        </p:txBody>
      </p:sp>
      <p:pic>
        <p:nvPicPr>
          <p:cNvPr id="5" name="Picture 4" descr="https://habrastorage.org/getpro/habr/post_images/dba/006/ddc/dba006ddcb2a1c696367e92d06a4d5a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846" y="5139297"/>
            <a:ext cx="5622627" cy="1171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672885" y="5501906"/>
            <a:ext cx="2314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Ethernet 802.3/LLC</a:t>
            </a:r>
          </a:p>
        </p:txBody>
      </p:sp>
    </p:spTree>
    <p:extLst>
      <p:ext uri="{BB962C8B-B14F-4D97-AF65-F5344CB8AC3E}">
        <p14:creationId xmlns:p14="http://schemas.microsoft.com/office/powerpoint/2010/main" val="13556067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7504" y="274638"/>
            <a:ext cx="9036496" cy="562074"/>
          </a:xfrm>
        </p:spPr>
        <p:txBody>
          <a:bodyPr>
            <a:normAutofit fontScale="90000"/>
          </a:bodyPr>
          <a:lstStyle/>
          <a:p>
            <a:r>
              <a:rPr lang="ru-RU" sz="3600" b="1" dirty="0"/>
              <a:t>Формат кадра </a:t>
            </a:r>
            <a:r>
              <a:rPr lang="en-US" sz="3600" b="1" dirty="0"/>
              <a:t>SNAP</a:t>
            </a:r>
            <a:endParaRPr lang="ru-RU" sz="36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07504" y="764704"/>
            <a:ext cx="8928992" cy="5184576"/>
          </a:xfrm>
        </p:spPr>
        <p:txBody>
          <a:bodyPr>
            <a:normAutofit fontScale="62500" lnSpcReduction="20000"/>
          </a:bodyPr>
          <a:lstStyle/>
          <a:p>
            <a:pPr marL="182563" indent="-160338">
              <a:lnSpc>
                <a:spcPct val="120000"/>
              </a:lnSpc>
              <a:spcBef>
                <a:spcPts val="600"/>
              </a:spcBef>
            </a:pPr>
            <a:r>
              <a:rPr lang="ru-RU" b="1" dirty="0">
                <a:solidFill>
                  <a:srgbClr val="000000"/>
                </a:solidFill>
                <a:latin typeface="+mj-lt"/>
              </a:rPr>
              <a:t>SNAP протокол, вложенный в протокол LLC</a:t>
            </a:r>
            <a:endParaRPr lang="en-US" b="1" dirty="0">
              <a:solidFill>
                <a:srgbClr val="000000"/>
              </a:solidFill>
              <a:latin typeface="+mj-lt"/>
            </a:endParaRPr>
          </a:p>
          <a:p>
            <a:pPr marL="582613" lvl="1" indent="-160338">
              <a:lnSpc>
                <a:spcPct val="120000"/>
              </a:lnSpc>
              <a:spcBef>
                <a:spcPts val="600"/>
              </a:spcBef>
            </a:pPr>
            <a:r>
              <a:rPr lang="ru-RU" sz="3000" dirty="0">
                <a:solidFill>
                  <a:srgbClr val="000000"/>
                </a:solidFill>
                <a:latin typeface="+mj-lt"/>
              </a:rPr>
              <a:t>В полях DSAP и SSAP записывается код </a:t>
            </a:r>
            <a:r>
              <a:rPr lang="ru-RU" sz="3000" dirty="0" err="1">
                <a:solidFill>
                  <a:srgbClr val="000000"/>
                </a:solidFill>
                <a:latin typeface="+mj-lt"/>
              </a:rPr>
              <a:t>ОхАА</a:t>
            </a:r>
            <a:r>
              <a:rPr lang="ru-RU" sz="3000" dirty="0">
                <a:solidFill>
                  <a:srgbClr val="000000"/>
                </a:solidFill>
                <a:latin typeface="+mj-lt"/>
              </a:rPr>
              <a:t>, </a:t>
            </a:r>
            <a:r>
              <a:rPr lang="en-US" sz="3000" dirty="0">
                <a:solidFill>
                  <a:srgbClr val="000000"/>
                </a:solidFill>
                <a:latin typeface="+mj-lt"/>
              </a:rPr>
              <a:t>(</a:t>
            </a:r>
            <a:r>
              <a:rPr lang="ru-RU" sz="3000" dirty="0">
                <a:solidFill>
                  <a:srgbClr val="000000"/>
                </a:solidFill>
                <a:latin typeface="+mj-lt"/>
              </a:rPr>
              <a:t>код SNAP</a:t>
            </a:r>
            <a:r>
              <a:rPr lang="en-US" sz="3000" dirty="0">
                <a:solidFill>
                  <a:srgbClr val="000000"/>
                </a:solidFill>
                <a:latin typeface="+mj-lt"/>
              </a:rPr>
              <a:t>)</a:t>
            </a:r>
            <a:r>
              <a:rPr lang="ru-RU" sz="3000" dirty="0">
                <a:solidFill>
                  <a:srgbClr val="000000"/>
                </a:solidFill>
                <a:latin typeface="+mj-lt"/>
              </a:rPr>
              <a:t>.</a:t>
            </a:r>
            <a:endParaRPr lang="en-US" sz="3000" dirty="0">
              <a:solidFill>
                <a:srgbClr val="000000"/>
              </a:solidFill>
              <a:latin typeface="+mj-lt"/>
            </a:endParaRPr>
          </a:p>
          <a:p>
            <a:pPr marL="582613" lvl="1" indent="-160338">
              <a:lnSpc>
                <a:spcPct val="120000"/>
              </a:lnSpc>
              <a:spcBef>
                <a:spcPts val="600"/>
              </a:spcBef>
            </a:pPr>
            <a:r>
              <a:rPr lang="ru-RU" sz="3000" dirty="0">
                <a:solidFill>
                  <a:srgbClr val="000000"/>
                </a:solidFill>
                <a:latin typeface="+mj-lt"/>
              </a:rPr>
              <a:t>В поле </a:t>
            </a:r>
            <a:r>
              <a:rPr lang="ru-RU" sz="3000" dirty="0" err="1">
                <a:solidFill>
                  <a:srgbClr val="000000"/>
                </a:solidFill>
                <a:latin typeface="+mj-lt"/>
              </a:rPr>
              <a:t>Control</a:t>
            </a:r>
            <a:r>
              <a:rPr lang="ru-RU" sz="3000" dirty="0">
                <a:solidFill>
                  <a:srgbClr val="000000"/>
                </a:solidFill>
                <a:latin typeface="+mj-lt"/>
              </a:rPr>
              <a:t> в 0х03, - использование ненумерованных кадров.</a:t>
            </a:r>
            <a:endParaRPr lang="en-US" sz="3000" dirty="0">
              <a:solidFill>
                <a:srgbClr val="000000"/>
              </a:solidFill>
              <a:latin typeface="+mj-lt"/>
            </a:endParaRPr>
          </a:p>
          <a:p>
            <a:pPr marL="582613" lvl="1" indent="-160338">
              <a:lnSpc>
                <a:spcPct val="120000"/>
              </a:lnSpc>
              <a:spcBef>
                <a:spcPts val="600"/>
              </a:spcBef>
            </a:pPr>
            <a:r>
              <a:rPr lang="ru-RU" sz="3000" dirty="0">
                <a:solidFill>
                  <a:srgbClr val="000000"/>
                </a:solidFill>
                <a:latin typeface="+mj-lt"/>
              </a:rPr>
              <a:t>Заголовок SNAP является дополнением к заголовку LLC, поэтому он допустим не только в кадрах </a:t>
            </a:r>
            <a:r>
              <a:rPr lang="ru-RU" sz="3000" dirty="0" err="1">
                <a:solidFill>
                  <a:srgbClr val="000000"/>
                </a:solidFill>
                <a:latin typeface="+mj-lt"/>
              </a:rPr>
              <a:t>Ethernet</a:t>
            </a:r>
            <a:r>
              <a:rPr lang="ru-RU" sz="3000" dirty="0">
                <a:solidFill>
                  <a:srgbClr val="000000"/>
                </a:solidFill>
                <a:latin typeface="+mj-lt"/>
              </a:rPr>
              <a:t>, но и в кадрах протоколов других технологий 802.</a:t>
            </a:r>
          </a:p>
          <a:p>
            <a:pPr marL="182563" indent="-160338">
              <a:lnSpc>
                <a:spcPct val="120000"/>
              </a:lnSpc>
              <a:spcBef>
                <a:spcPts val="600"/>
              </a:spcBef>
            </a:pPr>
            <a:r>
              <a:rPr lang="ru-RU" b="1" dirty="0">
                <a:solidFill>
                  <a:srgbClr val="000000"/>
                </a:solidFill>
                <a:latin typeface="+mj-lt"/>
              </a:rPr>
              <a:t>Поле </a:t>
            </a:r>
            <a:r>
              <a:rPr lang="en-US" b="1" dirty="0">
                <a:solidFill>
                  <a:srgbClr val="000000"/>
                </a:solidFill>
                <a:latin typeface="+mj-lt"/>
              </a:rPr>
              <a:t>PID </a:t>
            </a:r>
            <a:r>
              <a:rPr lang="ru-RU" b="1" dirty="0">
                <a:solidFill>
                  <a:srgbClr val="000000"/>
                </a:solidFill>
                <a:latin typeface="+mj-lt"/>
              </a:rPr>
              <a:t>2-х байта  </a:t>
            </a:r>
            <a:endParaRPr lang="en-US" b="1" dirty="0">
              <a:solidFill>
                <a:srgbClr val="000000"/>
              </a:solidFill>
              <a:latin typeface="+mj-lt"/>
            </a:endParaRPr>
          </a:p>
          <a:p>
            <a:pPr marL="582613" lvl="1" indent="-160338">
              <a:lnSpc>
                <a:spcPct val="120000"/>
              </a:lnSpc>
              <a:spcBef>
                <a:spcPts val="600"/>
              </a:spcBef>
            </a:pPr>
            <a:r>
              <a:rPr lang="ru-RU" sz="3000" dirty="0">
                <a:solidFill>
                  <a:srgbClr val="000000"/>
                </a:solidFill>
                <a:latin typeface="+mj-lt"/>
              </a:rPr>
              <a:t> Повторяет</a:t>
            </a:r>
            <a:r>
              <a:rPr lang="en-US" sz="3000" dirty="0">
                <a:solidFill>
                  <a:srgbClr val="000000"/>
                </a:solidFill>
                <a:latin typeface="+mj-lt"/>
              </a:rPr>
              <a:t> </a:t>
            </a:r>
            <a:r>
              <a:rPr lang="ru-RU" sz="3000" dirty="0" err="1">
                <a:solidFill>
                  <a:srgbClr val="000000"/>
                </a:solidFill>
                <a:latin typeface="+mj-lt"/>
              </a:rPr>
              <a:t>Type</a:t>
            </a:r>
            <a:r>
              <a:rPr lang="ru-RU" sz="3000" dirty="0">
                <a:solidFill>
                  <a:srgbClr val="000000"/>
                </a:solidFill>
                <a:latin typeface="+mj-lt"/>
              </a:rPr>
              <a:t> </a:t>
            </a:r>
            <a:r>
              <a:rPr lang="ru-RU" sz="3000" dirty="0" err="1">
                <a:solidFill>
                  <a:srgbClr val="000000"/>
                </a:solidFill>
                <a:latin typeface="+mj-lt"/>
              </a:rPr>
              <a:t>Ethernet</a:t>
            </a:r>
            <a:r>
              <a:rPr lang="ru-RU" sz="3000" dirty="0">
                <a:solidFill>
                  <a:srgbClr val="000000"/>
                </a:solidFill>
                <a:latin typeface="+mj-lt"/>
              </a:rPr>
              <a:t> II </a:t>
            </a:r>
            <a:endParaRPr lang="en-US" sz="3000" dirty="0">
              <a:solidFill>
                <a:srgbClr val="000000"/>
              </a:solidFill>
              <a:latin typeface="+mj-lt"/>
            </a:endParaRPr>
          </a:p>
          <a:p>
            <a:pPr marL="982663" lvl="2" indent="-160338">
              <a:lnSpc>
                <a:spcPct val="120000"/>
              </a:lnSpc>
              <a:spcBef>
                <a:spcPts val="600"/>
              </a:spcBef>
            </a:pPr>
            <a:r>
              <a:rPr lang="ru-RU" sz="3000" dirty="0">
                <a:solidFill>
                  <a:srgbClr val="000000"/>
                </a:solidFill>
                <a:latin typeface="+mj-lt"/>
              </a:rPr>
              <a:t>в нем используются те же значения кодов протоколов. </a:t>
            </a:r>
            <a:endParaRPr lang="en-US" sz="3000" dirty="0">
              <a:solidFill>
                <a:srgbClr val="000000"/>
              </a:solidFill>
              <a:latin typeface="+mj-lt"/>
            </a:endParaRPr>
          </a:p>
          <a:p>
            <a:pPr marL="582613" lvl="1" indent="-160338">
              <a:lnSpc>
                <a:spcPct val="120000"/>
              </a:lnSpc>
              <a:spcBef>
                <a:spcPts val="600"/>
              </a:spcBef>
            </a:pPr>
            <a:r>
              <a:rPr lang="ru-RU" sz="3000" dirty="0">
                <a:solidFill>
                  <a:srgbClr val="000000"/>
                </a:solidFill>
                <a:latin typeface="+mj-lt"/>
              </a:rPr>
              <a:t> Поле OUI (</a:t>
            </a:r>
            <a:r>
              <a:rPr lang="ru-RU" sz="3000" dirty="0" err="1">
                <a:solidFill>
                  <a:srgbClr val="000000"/>
                </a:solidFill>
                <a:latin typeface="+mj-lt"/>
              </a:rPr>
              <a:t>Organizationally</a:t>
            </a:r>
            <a:r>
              <a:rPr lang="ru-RU" sz="3000" dirty="0">
                <a:solidFill>
                  <a:srgbClr val="000000"/>
                </a:solidFill>
                <a:latin typeface="+mj-lt"/>
              </a:rPr>
              <a:t> </a:t>
            </a:r>
            <a:r>
              <a:rPr lang="ru-RU" sz="3000" dirty="0" err="1">
                <a:solidFill>
                  <a:srgbClr val="000000"/>
                </a:solidFill>
                <a:latin typeface="+mj-lt"/>
              </a:rPr>
              <a:t>Unique</a:t>
            </a:r>
            <a:r>
              <a:rPr lang="ru-RU" sz="3000" dirty="0">
                <a:solidFill>
                  <a:srgbClr val="000000"/>
                </a:solidFill>
                <a:latin typeface="+mj-lt"/>
              </a:rPr>
              <a:t> </a:t>
            </a:r>
            <a:r>
              <a:rPr lang="ru-RU" sz="3000" dirty="0" err="1">
                <a:solidFill>
                  <a:srgbClr val="000000"/>
                </a:solidFill>
                <a:latin typeface="+mj-lt"/>
              </a:rPr>
              <a:t>Identifier</a:t>
            </a:r>
            <a:r>
              <a:rPr lang="ru-RU" sz="3000" dirty="0">
                <a:solidFill>
                  <a:srgbClr val="000000"/>
                </a:solidFill>
                <a:latin typeface="+mj-lt"/>
              </a:rPr>
              <a:t>) определяет идентификатор организации, которая контролирует коды протоколов в поле </a:t>
            </a:r>
            <a:r>
              <a:rPr lang="ru-RU" sz="3000" dirty="0" err="1">
                <a:solidFill>
                  <a:srgbClr val="000000"/>
                </a:solidFill>
                <a:latin typeface="+mj-lt"/>
              </a:rPr>
              <a:t>Type</a:t>
            </a:r>
            <a:r>
              <a:rPr lang="ru-RU" sz="3000" dirty="0">
                <a:solidFill>
                  <a:srgbClr val="000000"/>
                </a:solidFill>
                <a:latin typeface="+mj-lt"/>
              </a:rPr>
              <a:t>. </a:t>
            </a:r>
            <a:endParaRPr lang="en-US" sz="3000" dirty="0">
              <a:solidFill>
                <a:srgbClr val="000000"/>
              </a:solidFill>
              <a:latin typeface="+mj-lt"/>
            </a:endParaRPr>
          </a:p>
          <a:p>
            <a:pPr marL="182563" indent="-160338">
              <a:lnSpc>
                <a:spcPct val="120000"/>
              </a:lnSpc>
              <a:spcBef>
                <a:spcPts val="600"/>
              </a:spcBef>
            </a:pPr>
            <a:r>
              <a:rPr lang="ru-RU" b="1" dirty="0">
                <a:solidFill>
                  <a:srgbClr val="000000"/>
                </a:solidFill>
                <a:latin typeface="+mj-lt"/>
              </a:rPr>
              <a:t>С помощью заголовка SNAP </a:t>
            </a:r>
            <a:endParaRPr lang="en-US" b="1" dirty="0">
              <a:solidFill>
                <a:srgbClr val="000000"/>
              </a:solidFill>
              <a:latin typeface="+mj-lt"/>
            </a:endParaRPr>
          </a:p>
          <a:p>
            <a:pPr marL="582613" lvl="1" indent="-160338">
              <a:lnSpc>
                <a:spcPct val="120000"/>
              </a:lnSpc>
              <a:spcBef>
                <a:spcPts val="600"/>
              </a:spcBef>
            </a:pPr>
            <a:r>
              <a:rPr lang="ru-RU" sz="3200" dirty="0">
                <a:solidFill>
                  <a:srgbClr val="000000"/>
                </a:solidFill>
                <a:latin typeface="+mj-lt"/>
              </a:rPr>
              <a:t> достигнута совместимость с кодами протоколов в кадрах </a:t>
            </a:r>
            <a:r>
              <a:rPr lang="ru-RU" sz="3200" dirty="0" err="1">
                <a:solidFill>
                  <a:srgbClr val="000000"/>
                </a:solidFill>
                <a:latin typeface="+mj-lt"/>
              </a:rPr>
              <a:t>Ethernet</a:t>
            </a:r>
            <a:r>
              <a:rPr lang="ru-RU" sz="3200" dirty="0">
                <a:solidFill>
                  <a:srgbClr val="000000"/>
                </a:solidFill>
                <a:latin typeface="+mj-lt"/>
              </a:rPr>
              <a:t> II, </a:t>
            </a:r>
            <a:endParaRPr lang="en-US" sz="3200" dirty="0">
              <a:solidFill>
                <a:srgbClr val="000000"/>
              </a:solidFill>
              <a:latin typeface="+mj-lt"/>
            </a:endParaRPr>
          </a:p>
          <a:p>
            <a:pPr marL="582613" lvl="1" indent="-160338">
              <a:lnSpc>
                <a:spcPct val="120000"/>
              </a:lnSpc>
              <a:spcBef>
                <a:spcPts val="600"/>
              </a:spcBef>
            </a:pPr>
            <a:r>
              <a:rPr lang="ru-RU" sz="3200" dirty="0">
                <a:solidFill>
                  <a:srgbClr val="000000"/>
                </a:solidFill>
                <a:latin typeface="+mj-lt"/>
              </a:rPr>
              <a:t> создана универсальная схема кодирования протоколов. </a:t>
            </a:r>
            <a:endParaRPr lang="ru-RU" sz="3200" dirty="0">
              <a:latin typeface="+mj-lt"/>
            </a:endParaRPr>
          </a:p>
          <a:p>
            <a:endParaRPr lang="en-US" dirty="0"/>
          </a:p>
          <a:p>
            <a:endParaRPr lang="ru-RU" dirty="0"/>
          </a:p>
          <a:p>
            <a:endParaRPr lang="ru-RU" dirty="0"/>
          </a:p>
        </p:txBody>
      </p:sp>
      <p:pic>
        <p:nvPicPr>
          <p:cNvPr id="16" name="Picture 8" descr="https://habrastorage.org/getpro/habr/post_images/18b/9c4/871/18b9c487197e2495dee186a36f0798a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4671" y="5378971"/>
            <a:ext cx="6915150" cy="128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107504" y="5733256"/>
            <a:ext cx="2314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802.3/SNAP</a:t>
            </a:r>
          </a:p>
        </p:txBody>
      </p:sp>
    </p:spTree>
    <p:extLst>
      <p:ext uri="{BB962C8B-B14F-4D97-AF65-F5344CB8AC3E}">
        <p14:creationId xmlns:p14="http://schemas.microsoft.com/office/powerpoint/2010/main" val="305005664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Стандарт </a:t>
            </a:r>
            <a:r>
              <a:rPr lang="ru-RU" dirty="0" err="1"/>
              <a:t>Ethernet</a:t>
            </a:r>
            <a:r>
              <a:rPr lang="ru-RU" dirty="0"/>
              <a:t> </a:t>
            </a:r>
            <a:r>
              <a:rPr lang="en-US" dirty="0"/>
              <a:t>DXI</a:t>
            </a:r>
            <a:r>
              <a:rPr lang="ru-RU" dirty="0"/>
              <a:t/>
            </a:r>
            <a:br>
              <a:rPr lang="ru-RU" dirty="0"/>
            </a:b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7232848" cy="1752600"/>
          </a:xfrm>
        </p:spPr>
        <p:txBody>
          <a:bodyPr/>
          <a:lstStyle/>
          <a:p>
            <a:r>
              <a:rPr lang="ru-RU" b="1" dirty="0"/>
              <a:t>Лекция 10. Локальная  сеть </a:t>
            </a:r>
            <a:r>
              <a:rPr lang="ru-RU" b="1" dirty="0" err="1"/>
              <a:t>Ethernet</a:t>
            </a:r>
            <a:endParaRPr lang="ru-RU" b="1" dirty="0"/>
          </a:p>
          <a:p>
            <a:r>
              <a:rPr lang="ru-RU" dirty="0"/>
              <a:t>Аппаратные средства телекоммуникационных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340740104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69901" y="116632"/>
            <a:ext cx="8147248" cy="706090"/>
          </a:xfrm>
        </p:spPr>
        <p:txBody>
          <a:bodyPr>
            <a:normAutofit/>
          </a:bodyPr>
          <a:lstStyle/>
          <a:p>
            <a:r>
              <a:rPr lang="ru-RU" sz="2900" b="1" dirty="0"/>
              <a:t>Классический </a:t>
            </a:r>
            <a:r>
              <a:rPr lang="en-US" sz="2900" b="1" dirty="0"/>
              <a:t>Ethernet</a:t>
            </a:r>
            <a:r>
              <a:rPr lang="ru-RU" sz="2900" b="1" dirty="0"/>
              <a:t>. Физический уровень 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23045" y="787599"/>
            <a:ext cx="8640960" cy="3960440"/>
          </a:xfrm>
        </p:spPr>
        <p:txBody>
          <a:bodyPr>
            <a:normAutofit/>
          </a:bodyPr>
          <a:lstStyle/>
          <a:p>
            <a:r>
              <a:rPr lang="ru-RU" sz="2400" b="1" dirty="0"/>
              <a:t>Классический </a:t>
            </a:r>
            <a:r>
              <a:rPr lang="ru-RU" sz="2400" b="1" dirty="0" err="1"/>
              <a:t>Ethernet</a:t>
            </a:r>
            <a:r>
              <a:rPr lang="ru-RU" sz="2400" b="1" dirty="0"/>
              <a:t> </a:t>
            </a:r>
            <a:r>
              <a:rPr lang="ru-RU" sz="2400" dirty="0"/>
              <a:t>— это один длинный кабель, обвивающий здание, к которому подключаются компьютеры.</a:t>
            </a:r>
          </a:p>
          <a:p>
            <a:r>
              <a:rPr lang="ru-RU" sz="2400" b="1" dirty="0"/>
              <a:t>Кодировка</a:t>
            </a:r>
            <a:r>
              <a:rPr lang="ru-RU" sz="2400" dirty="0"/>
              <a:t> - манчестерского кода.</a:t>
            </a:r>
          </a:p>
          <a:p>
            <a:r>
              <a:rPr lang="ru-RU" sz="2400" b="1" dirty="0"/>
              <a:t>повторители </a:t>
            </a:r>
            <a:r>
              <a:rPr lang="ru-RU" sz="2400" dirty="0"/>
              <a:t>(ретрансляторы </a:t>
            </a:r>
            <a:r>
              <a:rPr lang="ru-RU" sz="2400" b="1" dirty="0" err="1"/>
              <a:t>repeaters</a:t>
            </a:r>
            <a:r>
              <a:rPr lang="ru-RU" sz="2400" dirty="0"/>
              <a:t>) - построения больших  </a:t>
            </a:r>
            <a:r>
              <a:rPr lang="ru-RU" sz="2400" dirty="0" smtClean="0"/>
              <a:t>сетей</a:t>
            </a:r>
            <a:r>
              <a:rPr lang="ru-RU" sz="2400" dirty="0"/>
              <a:t>. </a:t>
            </a:r>
          </a:p>
          <a:p>
            <a:pPr lvl="1"/>
            <a:r>
              <a:rPr lang="ru-RU" sz="2000" dirty="0"/>
              <a:t>два приемопередатчика должны располагаться на расстоянии не более 2,5 км и между ними должно быть не более четырех повторителей.</a:t>
            </a:r>
          </a:p>
          <a:p>
            <a:endParaRPr lang="ru-RU" sz="2400" dirty="0"/>
          </a:p>
        </p:txBody>
      </p:sp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019" y="4293096"/>
            <a:ext cx="7361312" cy="20123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0511293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ÐÐ°ÑÑÐ¸Ð½ÐºÐ¸ Ð¿Ð¾ Ð·Ð°Ð¿ÑÐ¾ÑÑ think cable bnc Etherne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8627" y="4917575"/>
            <a:ext cx="2701645" cy="1801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39552" y="188640"/>
            <a:ext cx="8147248" cy="706090"/>
          </a:xfrm>
        </p:spPr>
        <p:txBody>
          <a:bodyPr>
            <a:normAutofit fontScale="90000"/>
          </a:bodyPr>
          <a:lstStyle/>
          <a:p>
            <a:r>
              <a:rPr lang="ru-RU" sz="3200" b="1" dirty="0"/>
              <a:t>Классический </a:t>
            </a:r>
            <a:r>
              <a:rPr lang="en-US" sz="3200" b="1" dirty="0"/>
              <a:t>Ethernet</a:t>
            </a:r>
            <a:r>
              <a:rPr lang="ru-RU" sz="3600" b="1" dirty="0"/>
              <a:t>. Физический уровень 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00566" y="1004935"/>
            <a:ext cx="8640960" cy="5328592"/>
          </a:xfrm>
        </p:spPr>
        <p:txBody>
          <a:bodyPr>
            <a:normAutofit/>
          </a:bodyPr>
          <a:lstStyle/>
          <a:p>
            <a:r>
              <a:rPr lang="ru-RU" sz="2400" b="1" dirty="0"/>
              <a:t>«Толстый» коаксиальный кабель </a:t>
            </a:r>
            <a:r>
              <a:rPr lang="en-US" sz="2400" b="1" dirty="0"/>
              <a:t>Ethernet </a:t>
            </a:r>
            <a:r>
              <a:rPr lang="en-US" sz="2400" dirty="0"/>
              <a:t>(</a:t>
            </a:r>
            <a:r>
              <a:rPr lang="en-US" sz="2400" b="1" dirty="0"/>
              <a:t>thick Ethernet</a:t>
            </a:r>
            <a:r>
              <a:rPr lang="en-US" sz="2400" dirty="0"/>
              <a:t>), </a:t>
            </a:r>
            <a:endParaRPr lang="ru-RU" sz="2400" dirty="0"/>
          </a:p>
          <a:p>
            <a:pPr lvl="1"/>
            <a:r>
              <a:rPr lang="ru-RU" sz="2000" dirty="0"/>
              <a:t>Максимальная длина 500 м.</a:t>
            </a:r>
          </a:p>
          <a:p>
            <a:pPr lvl="1"/>
            <a:r>
              <a:rPr lang="ru-RU" sz="2000" dirty="0"/>
              <a:t>Поддержка 100 машин.</a:t>
            </a:r>
          </a:p>
          <a:p>
            <a:r>
              <a:rPr lang="ru-RU" sz="2400" b="1" dirty="0"/>
              <a:t>«Тонкий» коаксиальный кабель  </a:t>
            </a:r>
            <a:r>
              <a:rPr lang="ru-RU" sz="2400" b="1" dirty="0" err="1"/>
              <a:t>Ethernet</a:t>
            </a:r>
            <a:r>
              <a:rPr lang="ru-RU" sz="2400" b="1" dirty="0"/>
              <a:t> </a:t>
            </a:r>
            <a:r>
              <a:rPr lang="ru-RU" sz="2400" dirty="0"/>
              <a:t>(</a:t>
            </a:r>
            <a:r>
              <a:rPr lang="ru-RU" sz="2400" b="1" dirty="0" err="1"/>
              <a:t>thin</a:t>
            </a:r>
            <a:r>
              <a:rPr lang="ru-RU" sz="2400" b="1" dirty="0"/>
              <a:t> </a:t>
            </a:r>
            <a:r>
              <a:rPr lang="ru-RU" sz="2400" b="1" dirty="0" err="1"/>
              <a:t>Ethernet</a:t>
            </a:r>
            <a:r>
              <a:rPr lang="ru-RU" sz="2400" dirty="0"/>
              <a:t>); </a:t>
            </a:r>
          </a:p>
          <a:p>
            <a:pPr lvl="1"/>
            <a:r>
              <a:rPr lang="ru-RU" sz="2000" dirty="0"/>
              <a:t>дешевле и проще в установке</a:t>
            </a:r>
          </a:p>
          <a:p>
            <a:pPr lvl="1"/>
            <a:r>
              <a:rPr lang="ru-RU" sz="2000" dirty="0"/>
              <a:t>длина сегмента не более 185 метров </a:t>
            </a:r>
          </a:p>
          <a:p>
            <a:pPr lvl="1"/>
            <a:r>
              <a:rPr lang="ru-RU" sz="2000" dirty="0"/>
              <a:t>каждый сегмент поддерживал не более 30 машин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724128" y="4732909"/>
            <a:ext cx="16600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i="1" dirty="0"/>
              <a:t>Тонкий кабель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99592" y="4834662"/>
            <a:ext cx="1844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i="1" dirty="0"/>
              <a:t>Толстый кабель </a:t>
            </a:r>
          </a:p>
        </p:txBody>
      </p:sp>
      <p:pic>
        <p:nvPicPr>
          <p:cNvPr id="16388" name="Picture 4" descr="ÐÐ°ÑÑÐ¸Ð½ÐºÐ¸ Ð¿Ð¾ Ð·Ð°Ð¿ÑÐ¾ÑÑ thick Etherne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191" y="5283960"/>
            <a:ext cx="1905000" cy="1304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0" name="Picture 6" descr="ÐÐ¾ÑÐ¾Ð¶ÐµÐµ Ð¸Ð·Ð¾Ð±ÑÐ°Ð¶ÐµÐ½Ð¸Ðµ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4191" y="5284366"/>
            <a:ext cx="1439150" cy="1434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ÐÐ¾ÑÐ¾Ð¶ÐµÐµ Ð¸Ð·Ð¾Ð±ÑÐ°Ð¶ÐµÐ½Ð¸Ðµ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240" y="5284366"/>
            <a:ext cx="1676872" cy="1257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593202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88640"/>
            <a:ext cx="8229600" cy="432048"/>
          </a:xfrm>
        </p:spPr>
        <p:txBody>
          <a:bodyPr>
            <a:noAutofit/>
          </a:bodyPr>
          <a:lstStyle/>
          <a:p>
            <a:r>
              <a:rPr lang="ru-RU" sz="3400" b="1" dirty="0"/>
              <a:t>Классический </a:t>
            </a:r>
            <a:r>
              <a:rPr lang="en-US" sz="3400" b="1" dirty="0"/>
              <a:t>Ethernet</a:t>
            </a:r>
            <a:r>
              <a:rPr lang="ru-RU" sz="3400" b="1" dirty="0"/>
              <a:t>. Стандарты</a:t>
            </a:r>
          </a:p>
        </p:txBody>
      </p:sp>
      <p:graphicFrame>
        <p:nvGraphicFramePr>
          <p:cNvPr id="4" name="Таблица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2736548"/>
              </p:ext>
            </p:extLst>
          </p:nvPr>
        </p:nvGraphicFramePr>
        <p:xfrm>
          <a:off x="323528" y="1340768"/>
          <a:ext cx="8568952" cy="4471667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3071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880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345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8927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5116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88807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67268">
                <a:tc>
                  <a:txBody>
                    <a:bodyPr/>
                    <a:lstStyle/>
                    <a:p>
                      <a:pPr fontAlgn="t">
                        <a:lnSpc>
                          <a:spcPct val="120000"/>
                        </a:lnSpc>
                        <a:spcBef>
                          <a:spcPts val="400"/>
                        </a:spcBef>
                      </a:pPr>
                      <a:r>
                        <a:rPr lang="ru-RU" sz="1900" dirty="0">
                          <a:effectLst/>
                        </a:rPr>
                        <a:t>Стандарт</a:t>
                      </a:r>
                    </a:p>
                  </a:txBody>
                  <a:tcPr marL="68111" marR="68111" marT="34055" marB="51083"/>
                </a:tc>
                <a:tc>
                  <a:txBody>
                    <a:bodyPr/>
                    <a:lstStyle/>
                    <a:p>
                      <a:pPr fontAlgn="t">
                        <a:lnSpc>
                          <a:spcPct val="120000"/>
                        </a:lnSpc>
                        <a:spcBef>
                          <a:spcPts val="400"/>
                        </a:spcBef>
                      </a:pPr>
                      <a:r>
                        <a:rPr lang="ru-RU" sz="1900" dirty="0">
                          <a:effectLst/>
                        </a:rPr>
                        <a:t>Год</a:t>
                      </a:r>
                    </a:p>
                  </a:txBody>
                  <a:tcPr marL="68111" marR="68111" marT="34055" marB="51083"/>
                </a:tc>
                <a:tc>
                  <a:txBody>
                    <a:bodyPr/>
                    <a:lstStyle/>
                    <a:p>
                      <a:pPr fontAlgn="t">
                        <a:lnSpc>
                          <a:spcPct val="120000"/>
                        </a:lnSpc>
                        <a:spcBef>
                          <a:spcPts val="400"/>
                        </a:spcBef>
                      </a:pPr>
                      <a:r>
                        <a:rPr lang="ru-RU" sz="1900" dirty="0">
                          <a:effectLst/>
                        </a:rPr>
                        <a:t>Тип</a:t>
                      </a:r>
                    </a:p>
                  </a:txBody>
                  <a:tcPr marL="68111" marR="68111" marT="34055" marB="51083"/>
                </a:tc>
                <a:tc>
                  <a:txBody>
                    <a:bodyPr/>
                    <a:lstStyle/>
                    <a:p>
                      <a:pPr fontAlgn="t">
                        <a:lnSpc>
                          <a:spcPct val="120000"/>
                        </a:lnSpc>
                        <a:spcBef>
                          <a:spcPts val="400"/>
                        </a:spcBef>
                      </a:pPr>
                      <a:r>
                        <a:rPr lang="ru-RU" sz="1900" dirty="0">
                          <a:effectLst/>
                        </a:rPr>
                        <a:t>Скорость, М</a:t>
                      </a:r>
                      <a:r>
                        <a:rPr lang="en-US" sz="1900" dirty="0">
                          <a:effectLst/>
                        </a:rPr>
                        <a:t>bps</a:t>
                      </a:r>
                    </a:p>
                  </a:txBody>
                  <a:tcPr marL="68111" marR="68111" marT="34055" marB="51083"/>
                </a:tc>
                <a:tc>
                  <a:txBody>
                    <a:bodyPr/>
                    <a:lstStyle/>
                    <a:p>
                      <a:pPr fontAlgn="t">
                        <a:lnSpc>
                          <a:spcPct val="120000"/>
                        </a:lnSpc>
                        <a:spcBef>
                          <a:spcPts val="400"/>
                        </a:spcBef>
                      </a:pPr>
                      <a:r>
                        <a:rPr lang="ru-RU" sz="1900" dirty="0">
                          <a:effectLst/>
                        </a:rPr>
                        <a:t>длина сегмента</a:t>
                      </a:r>
                      <a:r>
                        <a:rPr lang="en-US" sz="1900" dirty="0">
                          <a:effectLst/>
                        </a:rPr>
                        <a:t>,</a:t>
                      </a:r>
                      <a:r>
                        <a:rPr lang="en-US" sz="1900" baseline="0" dirty="0">
                          <a:effectLst/>
                        </a:rPr>
                        <a:t> </a:t>
                      </a:r>
                      <a:r>
                        <a:rPr lang="ru-RU" sz="1900" baseline="0" dirty="0">
                          <a:effectLst/>
                        </a:rPr>
                        <a:t>м</a:t>
                      </a:r>
                      <a:endParaRPr lang="ru-RU" sz="1900" dirty="0">
                        <a:effectLst/>
                      </a:endParaRPr>
                    </a:p>
                  </a:txBody>
                  <a:tcPr marL="68111" marR="68111" marT="34055" marB="51083"/>
                </a:tc>
                <a:tc>
                  <a:txBody>
                    <a:bodyPr/>
                    <a:lstStyle/>
                    <a:p>
                      <a:pPr fontAlgn="t">
                        <a:lnSpc>
                          <a:spcPct val="120000"/>
                        </a:lnSpc>
                        <a:spcBef>
                          <a:spcPts val="400"/>
                        </a:spcBef>
                      </a:pPr>
                      <a:r>
                        <a:rPr lang="ru-RU" sz="1900">
                          <a:effectLst/>
                        </a:rPr>
                        <a:t>Тип кабеля</a:t>
                      </a:r>
                    </a:p>
                  </a:txBody>
                  <a:tcPr marL="68111" marR="68111" marT="34055" marB="51083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8453">
                <a:tc>
                  <a:txBody>
                    <a:bodyPr/>
                    <a:lstStyle/>
                    <a:p>
                      <a:pPr fontAlgn="t">
                        <a:lnSpc>
                          <a:spcPct val="120000"/>
                        </a:lnSpc>
                        <a:spcBef>
                          <a:spcPts val="400"/>
                        </a:spcBef>
                      </a:pPr>
                      <a:r>
                        <a:rPr lang="en-US" sz="1900" dirty="0">
                          <a:effectLst/>
                        </a:rPr>
                        <a:t>IEEE 802.3</a:t>
                      </a:r>
                    </a:p>
                  </a:txBody>
                  <a:tcPr marL="68111" marR="68111" marT="34055" marB="51083"/>
                </a:tc>
                <a:tc>
                  <a:txBody>
                    <a:bodyPr/>
                    <a:lstStyle/>
                    <a:p>
                      <a:pPr fontAlgn="t">
                        <a:lnSpc>
                          <a:spcPct val="120000"/>
                        </a:lnSpc>
                        <a:spcBef>
                          <a:spcPts val="400"/>
                        </a:spcBef>
                      </a:pPr>
                      <a:r>
                        <a:rPr lang="ru-RU" sz="1900" dirty="0">
                          <a:effectLst/>
                        </a:rPr>
                        <a:t>1983</a:t>
                      </a:r>
                    </a:p>
                  </a:txBody>
                  <a:tcPr marL="68111" marR="68111" marT="34055" marB="51083"/>
                </a:tc>
                <a:tc>
                  <a:txBody>
                    <a:bodyPr/>
                    <a:lstStyle/>
                    <a:p>
                      <a:pPr fontAlgn="t">
                        <a:lnSpc>
                          <a:spcPct val="120000"/>
                        </a:lnSpc>
                        <a:spcBef>
                          <a:spcPts val="400"/>
                        </a:spcBef>
                      </a:pPr>
                      <a:r>
                        <a:rPr lang="en-US" sz="1900" dirty="0">
                          <a:effectLst/>
                        </a:rPr>
                        <a:t>10Base5</a:t>
                      </a:r>
                    </a:p>
                  </a:txBody>
                  <a:tcPr marL="68111" marR="68111" marT="34055" marB="51083"/>
                </a:tc>
                <a:tc>
                  <a:txBody>
                    <a:bodyPr/>
                    <a:lstStyle/>
                    <a:p>
                      <a:pPr fontAlgn="t">
                        <a:lnSpc>
                          <a:spcPct val="120000"/>
                        </a:lnSpc>
                        <a:spcBef>
                          <a:spcPts val="400"/>
                        </a:spcBef>
                      </a:pPr>
                      <a:r>
                        <a:rPr lang="ru-RU" sz="1900" dirty="0">
                          <a:effectLst/>
                        </a:rPr>
                        <a:t>10</a:t>
                      </a:r>
                    </a:p>
                  </a:txBody>
                  <a:tcPr marL="68111" marR="68111" marT="34055" marB="51083"/>
                </a:tc>
                <a:tc>
                  <a:txBody>
                    <a:bodyPr/>
                    <a:lstStyle/>
                    <a:p>
                      <a:pPr fontAlgn="t">
                        <a:lnSpc>
                          <a:spcPct val="120000"/>
                        </a:lnSpc>
                        <a:spcBef>
                          <a:spcPts val="400"/>
                        </a:spcBef>
                      </a:pPr>
                      <a:r>
                        <a:rPr lang="ru-RU" sz="1900" dirty="0">
                          <a:effectLst/>
                        </a:rPr>
                        <a:t>500 м</a:t>
                      </a:r>
                    </a:p>
                  </a:txBody>
                  <a:tcPr marL="68111" marR="68111" marT="34055" marB="51083"/>
                </a:tc>
                <a:tc rowSpan="3">
                  <a:txBody>
                    <a:bodyPr/>
                    <a:lstStyle/>
                    <a:p>
                      <a:pPr fontAlgn="t">
                        <a:lnSpc>
                          <a:spcPct val="120000"/>
                        </a:lnSpc>
                        <a:spcBef>
                          <a:spcPts val="400"/>
                        </a:spcBef>
                      </a:pPr>
                      <a:r>
                        <a:rPr lang="ru-RU" sz="1900" dirty="0">
                          <a:effectLst/>
                        </a:rPr>
                        <a:t>коаксиальный</a:t>
                      </a:r>
                    </a:p>
                  </a:txBody>
                  <a:tcPr marL="68111" marR="68111" marT="34055" marB="51083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8453">
                <a:tc>
                  <a:txBody>
                    <a:bodyPr/>
                    <a:lstStyle/>
                    <a:p>
                      <a:pPr fontAlgn="t">
                        <a:lnSpc>
                          <a:spcPct val="120000"/>
                        </a:lnSpc>
                        <a:spcBef>
                          <a:spcPts val="400"/>
                        </a:spcBef>
                      </a:pPr>
                      <a:r>
                        <a:rPr lang="en-US" sz="1900" dirty="0">
                          <a:effectLst/>
                        </a:rPr>
                        <a:t>IEEE 802.3</a:t>
                      </a:r>
                      <a:r>
                        <a:rPr lang="ru-RU" sz="1900" dirty="0">
                          <a:effectLst/>
                        </a:rPr>
                        <a:t>а</a:t>
                      </a:r>
                    </a:p>
                  </a:txBody>
                  <a:tcPr marL="68111" marR="68111" marT="34055" marB="51083"/>
                </a:tc>
                <a:tc>
                  <a:txBody>
                    <a:bodyPr/>
                    <a:lstStyle/>
                    <a:p>
                      <a:pPr fontAlgn="t">
                        <a:lnSpc>
                          <a:spcPct val="120000"/>
                        </a:lnSpc>
                        <a:spcBef>
                          <a:spcPts val="400"/>
                        </a:spcBef>
                      </a:pPr>
                      <a:r>
                        <a:rPr lang="ru-RU" sz="1900" dirty="0">
                          <a:effectLst/>
                        </a:rPr>
                        <a:t>1985</a:t>
                      </a:r>
                    </a:p>
                  </a:txBody>
                  <a:tcPr marL="68111" marR="68111" marT="34055" marB="51083"/>
                </a:tc>
                <a:tc>
                  <a:txBody>
                    <a:bodyPr/>
                    <a:lstStyle/>
                    <a:p>
                      <a:pPr fontAlgn="t">
                        <a:lnSpc>
                          <a:spcPct val="120000"/>
                        </a:lnSpc>
                        <a:spcBef>
                          <a:spcPts val="400"/>
                        </a:spcBef>
                      </a:pPr>
                      <a:r>
                        <a:rPr lang="en-US" sz="1900" dirty="0">
                          <a:effectLst/>
                        </a:rPr>
                        <a:t>10Base2</a:t>
                      </a:r>
                    </a:p>
                  </a:txBody>
                  <a:tcPr marL="68111" marR="68111" marT="34055" marB="51083"/>
                </a:tc>
                <a:tc>
                  <a:txBody>
                    <a:bodyPr/>
                    <a:lstStyle/>
                    <a:p>
                      <a:pPr fontAlgn="t">
                        <a:lnSpc>
                          <a:spcPct val="120000"/>
                        </a:lnSpc>
                        <a:spcBef>
                          <a:spcPts val="400"/>
                        </a:spcBef>
                      </a:pPr>
                      <a:r>
                        <a:rPr lang="ru-RU" sz="1900" dirty="0">
                          <a:effectLst/>
                        </a:rPr>
                        <a:t>10</a:t>
                      </a:r>
                    </a:p>
                  </a:txBody>
                  <a:tcPr marL="68111" marR="68111" marT="34055" marB="51083"/>
                </a:tc>
                <a:tc>
                  <a:txBody>
                    <a:bodyPr/>
                    <a:lstStyle/>
                    <a:p>
                      <a:pPr fontAlgn="t">
                        <a:lnSpc>
                          <a:spcPct val="120000"/>
                        </a:lnSpc>
                        <a:spcBef>
                          <a:spcPts val="400"/>
                        </a:spcBef>
                      </a:pPr>
                      <a:r>
                        <a:rPr lang="ru-RU" sz="1900" dirty="0">
                          <a:effectLst/>
                        </a:rPr>
                        <a:t>185 м</a:t>
                      </a:r>
                    </a:p>
                  </a:txBody>
                  <a:tcPr marL="68111" marR="68111" marT="34055" marB="51083"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8453">
                <a:tc>
                  <a:txBody>
                    <a:bodyPr/>
                    <a:lstStyle/>
                    <a:p>
                      <a:pPr fontAlgn="t">
                        <a:lnSpc>
                          <a:spcPct val="120000"/>
                        </a:lnSpc>
                        <a:spcBef>
                          <a:spcPts val="400"/>
                        </a:spcBef>
                      </a:pPr>
                      <a:r>
                        <a:rPr lang="en-US" sz="1900">
                          <a:effectLst/>
                        </a:rPr>
                        <a:t>IEEE 802.3b</a:t>
                      </a:r>
                    </a:p>
                  </a:txBody>
                  <a:tcPr marL="68111" marR="68111" marT="34055" marB="51083"/>
                </a:tc>
                <a:tc>
                  <a:txBody>
                    <a:bodyPr/>
                    <a:lstStyle/>
                    <a:p>
                      <a:pPr fontAlgn="t">
                        <a:lnSpc>
                          <a:spcPct val="120000"/>
                        </a:lnSpc>
                        <a:spcBef>
                          <a:spcPts val="400"/>
                        </a:spcBef>
                      </a:pPr>
                      <a:r>
                        <a:rPr lang="ru-RU" sz="1900" dirty="0">
                          <a:effectLst/>
                        </a:rPr>
                        <a:t>1985</a:t>
                      </a:r>
                    </a:p>
                  </a:txBody>
                  <a:tcPr marL="68111" marR="68111" marT="34055" marB="51083"/>
                </a:tc>
                <a:tc>
                  <a:txBody>
                    <a:bodyPr/>
                    <a:lstStyle/>
                    <a:p>
                      <a:pPr fontAlgn="t">
                        <a:lnSpc>
                          <a:spcPct val="120000"/>
                        </a:lnSpc>
                        <a:spcBef>
                          <a:spcPts val="400"/>
                        </a:spcBef>
                      </a:pPr>
                      <a:r>
                        <a:rPr lang="en-US" sz="1900">
                          <a:effectLst/>
                        </a:rPr>
                        <a:t>10Broad36</a:t>
                      </a:r>
                    </a:p>
                  </a:txBody>
                  <a:tcPr marL="68111" marR="68111" marT="34055" marB="51083"/>
                </a:tc>
                <a:tc>
                  <a:txBody>
                    <a:bodyPr/>
                    <a:lstStyle/>
                    <a:p>
                      <a:pPr fontAlgn="t">
                        <a:lnSpc>
                          <a:spcPct val="120000"/>
                        </a:lnSpc>
                        <a:spcBef>
                          <a:spcPts val="400"/>
                        </a:spcBef>
                      </a:pPr>
                      <a:r>
                        <a:rPr lang="ru-RU" sz="1900" dirty="0">
                          <a:effectLst/>
                        </a:rPr>
                        <a:t>10</a:t>
                      </a:r>
                    </a:p>
                  </a:txBody>
                  <a:tcPr marL="68111" marR="68111" marT="34055" marB="51083"/>
                </a:tc>
                <a:tc>
                  <a:txBody>
                    <a:bodyPr/>
                    <a:lstStyle/>
                    <a:p>
                      <a:pPr fontAlgn="t">
                        <a:lnSpc>
                          <a:spcPct val="120000"/>
                        </a:lnSpc>
                        <a:spcBef>
                          <a:spcPts val="400"/>
                        </a:spcBef>
                      </a:pPr>
                      <a:r>
                        <a:rPr lang="ru-RU" sz="1900">
                          <a:effectLst/>
                        </a:rPr>
                        <a:t>3600 м</a:t>
                      </a:r>
                    </a:p>
                  </a:txBody>
                  <a:tcPr marL="68111" marR="68111" marT="34055" marB="51083"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8453">
                <a:tc>
                  <a:txBody>
                    <a:bodyPr/>
                    <a:lstStyle/>
                    <a:p>
                      <a:pPr fontAlgn="t">
                        <a:lnSpc>
                          <a:spcPct val="120000"/>
                        </a:lnSpc>
                        <a:spcBef>
                          <a:spcPts val="400"/>
                        </a:spcBef>
                      </a:pPr>
                      <a:r>
                        <a:rPr lang="en-US" sz="1900">
                          <a:effectLst/>
                        </a:rPr>
                        <a:t>IEEE 802.3e</a:t>
                      </a:r>
                    </a:p>
                  </a:txBody>
                  <a:tcPr marL="68111" marR="68111" marT="34055" marB="51083"/>
                </a:tc>
                <a:tc>
                  <a:txBody>
                    <a:bodyPr/>
                    <a:lstStyle/>
                    <a:p>
                      <a:pPr fontAlgn="t">
                        <a:lnSpc>
                          <a:spcPct val="120000"/>
                        </a:lnSpc>
                        <a:spcBef>
                          <a:spcPts val="400"/>
                        </a:spcBef>
                      </a:pPr>
                      <a:r>
                        <a:rPr lang="ru-RU" sz="1900">
                          <a:effectLst/>
                        </a:rPr>
                        <a:t>1987</a:t>
                      </a:r>
                    </a:p>
                  </a:txBody>
                  <a:tcPr marL="68111" marR="68111" marT="34055" marB="51083"/>
                </a:tc>
                <a:tc>
                  <a:txBody>
                    <a:bodyPr/>
                    <a:lstStyle/>
                    <a:p>
                      <a:pPr fontAlgn="t">
                        <a:lnSpc>
                          <a:spcPct val="120000"/>
                        </a:lnSpc>
                        <a:spcBef>
                          <a:spcPts val="400"/>
                        </a:spcBef>
                      </a:pPr>
                      <a:r>
                        <a:rPr lang="en-US" sz="1900" dirty="0">
                          <a:effectLst/>
                        </a:rPr>
                        <a:t>1Base5</a:t>
                      </a:r>
                    </a:p>
                  </a:txBody>
                  <a:tcPr marL="68111" marR="68111" marT="34055" marB="51083"/>
                </a:tc>
                <a:tc>
                  <a:txBody>
                    <a:bodyPr/>
                    <a:lstStyle/>
                    <a:p>
                      <a:pPr fontAlgn="t">
                        <a:lnSpc>
                          <a:spcPct val="120000"/>
                        </a:lnSpc>
                        <a:spcBef>
                          <a:spcPts val="400"/>
                        </a:spcBef>
                      </a:pPr>
                      <a:r>
                        <a:rPr lang="ru-RU" sz="1900" dirty="0">
                          <a:effectLst/>
                        </a:rPr>
                        <a:t>1</a:t>
                      </a:r>
                    </a:p>
                  </a:txBody>
                  <a:tcPr marL="68111" marR="68111" marT="34055" marB="51083"/>
                </a:tc>
                <a:tc>
                  <a:txBody>
                    <a:bodyPr/>
                    <a:lstStyle/>
                    <a:p>
                      <a:pPr fontAlgn="t">
                        <a:lnSpc>
                          <a:spcPct val="120000"/>
                        </a:lnSpc>
                        <a:spcBef>
                          <a:spcPts val="400"/>
                        </a:spcBef>
                      </a:pPr>
                      <a:r>
                        <a:rPr lang="ru-RU" sz="1900" dirty="0">
                          <a:effectLst/>
                        </a:rPr>
                        <a:t>250 м</a:t>
                      </a:r>
                    </a:p>
                  </a:txBody>
                  <a:tcPr marL="68111" marR="68111" marT="34055" marB="51083"/>
                </a:tc>
                <a:tc>
                  <a:txBody>
                    <a:bodyPr/>
                    <a:lstStyle/>
                    <a:p>
                      <a:pPr fontAlgn="t">
                        <a:lnSpc>
                          <a:spcPct val="120000"/>
                        </a:lnSpc>
                        <a:spcBef>
                          <a:spcPts val="400"/>
                        </a:spcBef>
                      </a:pPr>
                      <a:r>
                        <a:rPr lang="en-US" sz="1900" dirty="0">
                          <a:effectLst/>
                        </a:rPr>
                        <a:t>UTP</a:t>
                      </a:r>
                    </a:p>
                  </a:txBody>
                  <a:tcPr marL="68111" marR="68111" marT="34055" marB="51083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8453">
                <a:tc>
                  <a:txBody>
                    <a:bodyPr/>
                    <a:lstStyle/>
                    <a:p>
                      <a:pPr fontAlgn="t">
                        <a:lnSpc>
                          <a:spcPct val="120000"/>
                        </a:lnSpc>
                        <a:spcBef>
                          <a:spcPts val="400"/>
                        </a:spcBef>
                      </a:pPr>
                      <a:r>
                        <a:rPr lang="en-US" sz="1900">
                          <a:effectLst/>
                        </a:rPr>
                        <a:t>IEEE 802.3e</a:t>
                      </a:r>
                    </a:p>
                  </a:txBody>
                  <a:tcPr marL="68111" marR="68111" marT="34055" marB="51083"/>
                </a:tc>
                <a:tc>
                  <a:txBody>
                    <a:bodyPr/>
                    <a:lstStyle/>
                    <a:p>
                      <a:pPr fontAlgn="t">
                        <a:lnSpc>
                          <a:spcPct val="120000"/>
                        </a:lnSpc>
                        <a:spcBef>
                          <a:spcPts val="400"/>
                        </a:spcBef>
                      </a:pPr>
                      <a:r>
                        <a:rPr lang="ru-RU" sz="1900">
                          <a:effectLst/>
                        </a:rPr>
                        <a:t>1987</a:t>
                      </a:r>
                    </a:p>
                  </a:txBody>
                  <a:tcPr marL="68111" marR="68111" marT="34055" marB="51083"/>
                </a:tc>
                <a:tc>
                  <a:txBody>
                    <a:bodyPr/>
                    <a:lstStyle/>
                    <a:p>
                      <a:pPr fontAlgn="t">
                        <a:lnSpc>
                          <a:spcPct val="120000"/>
                        </a:lnSpc>
                        <a:spcBef>
                          <a:spcPts val="400"/>
                        </a:spcBef>
                      </a:pPr>
                      <a:r>
                        <a:rPr lang="en-US" sz="1900" dirty="0" err="1">
                          <a:effectLst/>
                        </a:rPr>
                        <a:t>StarLan</a:t>
                      </a:r>
                      <a:r>
                        <a:rPr lang="en-US" sz="1900" dirty="0">
                          <a:effectLst/>
                        </a:rPr>
                        <a:t> 10</a:t>
                      </a:r>
                    </a:p>
                  </a:txBody>
                  <a:tcPr marL="68111" marR="68111" marT="34055" marB="51083"/>
                </a:tc>
                <a:tc>
                  <a:txBody>
                    <a:bodyPr/>
                    <a:lstStyle/>
                    <a:p>
                      <a:pPr fontAlgn="t">
                        <a:lnSpc>
                          <a:spcPct val="120000"/>
                        </a:lnSpc>
                        <a:spcBef>
                          <a:spcPts val="400"/>
                        </a:spcBef>
                      </a:pPr>
                      <a:r>
                        <a:rPr lang="ru-RU" sz="1900" dirty="0">
                          <a:effectLst/>
                        </a:rPr>
                        <a:t>10</a:t>
                      </a:r>
                    </a:p>
                  </a:txBody>
                  <a:tcPr marL="68111" marR="68111" marT="34055" marB="51083"/>
                </a:tc>
                <a:tc>
                  <a:txBody>
                    <a:bodyPr/>
                    <a:lstStyle/>
                    <a:p>
                      <a:pPr fontAlgn="t">
                        <a:lnSpc>
                          <a:spcPct val="120000"/>
                        </a:lnSpc>
                        <a:spcBef>
                          <a:spcPts val="400"/>
                        </a:spcBef>
                      </a:pPr>
                      <a:r>
                        <a:rPr lang="ru-RU" sz="1900" dirty="0">
                          <a:effectLst/>
                        </a:rPr>
                        <a:t>250 м</a:t>
                      </a:r>
                    </a:p>
                  </a:txBody>
                  <a:tcPr marL="68111" marR="68111" marT="34055" marB="51083"/>
                </a:tc>
                <a:tc>
                  <a:txBody>
                    <a:bodyPr/>
                    <a:lstStyle/>
                    <a:p>
                      <a:pPr fontAlgn="t">
                        <a:lnSpc>
                          <a:spcPct val="120000"/>
                        </a:lnSpc>
                        <a:spcBef>
                          <a:spcPts val="400"/>
                        </a:spcBef>
                      </a:pPr>
                      <a:r>
                        <a:rPr lang="en-US" sz="1900" dirty="0">
                          <a:effectLst/>
                        </a:rPr>
                        <a:t>UTP</a:t>
                      </a:r>
                    </a:p>
                  </a:txBody>
                  <a:tcPr marL="68111" marR="68111" marT="34055" marB="51083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11227">
                <a:tc>
                  <a:txBody>
                    <a:bodyPr/>
                    <a:lstStyle/>
                    <a:p>
                      <a:pPr fontAlgn="t">
                        <a:lnSpc>
                          <a:spcPct val="120000"/>
                        </a:lnSpc>
                        <a:spcBef>
                          <a:spcPts val="400"/>
                        </a:spcBef>
                      </a:pPr>
                      <a:r>
                        <a:rPr lang="en-US" sz="1900">
                          <a:effectLst/>
                        </a:rPr>
                        <a:t>IEEE 802.3d</a:t>
                      </a:r>
                    </a:p>
                  </a:txBody>
                  <a:tcPr marL="68111" marR="68111" marT="34055" marB="51083"/>
                </a:tc>
                <a:tc>
                  <a:txBody>
                    <a:bodyPr/>
                    <a:lstStyle/>
                    <a:p>
                      <a:pPr fontAlgn="t">
                        <a:lnSpc>
                          <a:spcPct val="120000"/>
                        </a:lnSpc>
                        <a:spcBef>
                          <a:spcPts val="400"/>
                        </a:spcBef>
                      </a:pPr>
                      <a:r>
                        <a:rPr lang="ru-RU" sz="1900">
                          <a:effectLst/>
                        </a:rPr>
                        <a:t>1987</a:t>
                      </a:r>
                    </a:p>
                  </a:txBody>
                  <a:tcPr marL="68111" marR="68111" marT="34055" marB="51083"/>
                </a:tc>
                <a:tc>
                  <a:txBody>
                    <a:bodyPr/>
                    <a:lstStyle/>
                    <a:p>
                      <a:pPr fontAlgn="t">
                        <a:lnSpc>
                          <a:spcPct val="120000"/>
                        </a:lnSpc>
                        <a:spcBef>
                          <a:spcPts val="400"/>
                        </a:spcBef>
                      </a:pPr>
                      <a:r>
                        <a:rPr lang="en-US" sz="1900">
                          <a:effectLst/>
                        </a:rPr>
                        <a:t>FOIRL</a:t>
                      </a:r>
                    </a:p>
                  </a:txBody>
                  <a:tcPr marL="68111" marR="68111" marT="34055" marB="51083"/>
                </a:tc>
                <a:tc>
                  <a:txBody>
                    <a:bodyPr/>
                    <a:lstStyle/>
                    <a:p>
                      <a:pPr fontAlgn="t">
                        <a:lnSpc>
                          <a:spcPct val="120000"/>
                        </a:lnSpc>
                        <a:spcBef>
                          <a:spcPts val="400"/>
                        </a:spcBef>
                      </a:pPr>
                      <a:r>
                        <a:rPr lang="ru-RU" sz="1900" dirty="0">
                          <a:effectLst/>
                        </a:rPr>
                        <a:t>10</a:t>
                      </a:r>
                    </a:p>
                  </a:txBody>
                  <a:tcPr marL="68111" marR="68111" marT="34055" marB="51083"/>
                </a:tc>
                <a:tc>
                  <a:txBody>
                    <a:bodyPr/>
                    <a:lstStyle/>
                    <a:p>
                      <a:pPr fontAlgn="t">
                        <a:lnSpc>
                          <a:spcPct val="120000"/>
                        </a:lnSpc>
                        <a:spcBef>
                          <a:spcPts val="400"/>
                        </a:spcBef>
                      </a:pPr>
                      <a:r>
                        <a:rPr lang="ru-RU" sz="1900" dirty="0">
                          <a:effectLst/>
                        </a:rPr>
                        <a:t>1000</a:t>
                      </a:r>
                    </a:p>
                  </a:txBody>
                  <a:tcPr marL="68111" marR="68111" marT="34055" marB="51083"/>
                </a:tc>
                <a:tc>
                  <a:txBody>
                    <a:bodyPr/>
                    <a:lstStyle/>
                    <a:p>
                      <a:pPr fontAlgn="t">
                        <a:lnSpc>
                          <a:spcPct val="120000"/>
                        </a:lnSpc>
                        <a:spcBef>
                          <a:spcPts val="400"/>
                        </a:spcBef>
                      </a:pPr>
                      <a:r>
                        <a:rPr lang="ru-RU" sz="1900" dirty="0">
                          <a:effectLst/>
                        </a:rPr>
                        <a:t>оптоволоконный</a:t>
                      </a:r>
                    </a:p>
                  </a:txBody>
                  <a:tcPr marL="68111" marR="68111" marT="34055" marB="51083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06081">
                <a:tc>
                  <a:txBody>
                    <a:bodyPr/>
                    <a:lstStyle/>
                    <a:p>
                      <a:pPr fontAlgn="t">
                        <a:lnSpc>
                          <a:spcPct val="120000"/>
                        </a:lnSpc>
                        <a:spcBef>
                          <a:spcPts val="400"/>
                        </a:spcBef>
                      </a:pPr>
                      <a:r>
                        <a:rPr lang="en-US" sz="1900">
                          <a:effectLst/>
                        </a:rPr>
                        <a:t>IEEE 802.3i</a:t>
                      </a:r>
                    </a:p>
                  </a:txBody>
                  <a:tcPr marL="68111" marR="68111" marT="34055" marB="51083"/>
                </a:tc>
                <a:tc>
                  <a:txBody>
                    <a:bodyPr/>
                    <a:lstStyle/>
                    <a:p>
                      <a:pPr fontAlgn="t">
                        <a:lnSpc>
                          <a:spcPct val="120000"/>
                        </a:lnSpc>
                        <a:spcBef>
                          <a:spcPts val="400"/>
                        </a:spcBef>
                      </a:pPr>
                      <a:r>
                        <a:rPr lang="ru-RU" sz="1900">
                          <a:effectLst/>
                        </a:rPr>
                        <a:t>1990</a:t>
                      </a:r>
                    </a:p>
                  </a:txBody>
                  <a:tcPr marL="68111" marR="68111" marT="34055" marB="51083"/>
                </a:tc>
                <a:tc>
                  <a:txBody>
                    <a:bodyPr/>
                    <a:lstStyle/>
                    <a:p>
                      <a:pPr fontAlgn="t">
                        <a:lnSpc>
                          <a:spcPct val="120000"/>
                        </a:lnSpc>
                        <a:spcBef>
                          <a:spcPts val="400"/>
                        </a:spcBef>
                      </a:pPr>
                      <a:r>
                        <a:rPr lang="en-US" sz="1900" dirty="0">
                          <a:effectLst/>
                        </a:rPr>
                        <a:t>10Base-</a:t>
                      </a:r>
                      <a:r>
                        <a:rPr lang="ru-RU" sz="1900" dirty="0">
                          <a:effectLst/>
                        </a:rPr>
                        <a:t>Т</a:t>
                      </a:r>
                    </a:p>
                  </a:txBody>
                  <a:tcPr marL="68111" marR="68111" marT="34055" marB="51083"/>
                </a:tc>
                <a:tc>
                  <a:txBody>
                    <a:bodyPr/>
                    <a:lstStyle/>
                    <a:p>
                      <a:pPr fontAlgn="t">
                        <a:lnSpc>
                          <a:spcPct val="120000"/>
                        </a:lnSpc>
                        <a:spcBef>
                          <a:spcPts val="400"/>
                        </a:spcBef>
                      </a:pPr>
                      <a:r>
                        <a:rPr lang="ru-RU" sz="1900" dirty="0">
                          <a:effectLst/>
                        </a:rPr>
                        <a:t>10</a:t>
                      </a:r>
                    </a:p>
                  </a:txBody>
                  <a:tcPr marL="68111" marR="68111" marT="34055" marB="51083"/>
                </a:tc>
                <a:tc>
                  <a:txBody>
                    <a:bodyPr/>
                    <a:lstStyle/>
                    <a:p>
                      <a:pPr fontAlgn="t">
                        <a:lnSpc>
                          <a:spcPct val="120000"/>
                        </a:lnSpc>
                        <a:spcBef>
                          <a:spcPts val="400"/>
                        </a:spcBef>
                      </a:pPr>
                      <a:r>
                        <a:rPr lang="ru-RU" sz="1900" dirty="0">
                          <a:effectLst/>
                        </a:rPr>
                        <a:t>100 м</a:t>
                      </a:r>
                    </a:p>
                  </a:txBody>
                  <a:tcPr marL="68111" marR="68111" marT="34055" marB="51083"/>
                </a:tc>
                <a:tc>
                  <a:txBody>
                    <a:bodyPr/>
                    <a:lstStyle/>
                    <a:p>
                      <a:pPr fontAlgn="t">
                        <a:lnSpc>
                          <a:spcPct val="120000"/>
                        </a:lnSpc>
                        <a:spcBef>
                          <a:spcPts val="400"/>
                        </a:spcBef>
                      </a:pPr>
                      <a:r>
                        <a:rPr lang="en-US" sz="1900" dirty="0">
                          <a:effectLst/>
                        </a:rPr>
                        <a:t>UTP cat 3,5</a:t>
                      </a:r>
                    </a:p>
                  </a:txBody>
                  <a:tcPr marL="68111" marR="68111" marT="34055" marB="51083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11227">
                <a:tc>
                  <a:txBody>
                    <a:bodyPr/>
                    <a:lstStyle/>
                    <a:p>
                      <a:pPr fontAlgn="t">
                        <a:lnSpc>
                          <a:spcPct val="120000"/>
                        </a:lnSpc>
                        <a:spcBef>
                          <a:spcPts val="400"/>
                        </a:spcBef>
                      </a:pPr>
                      <a:r>
                        <a:rPr lang="en-US" sz="1900">
                          <a:effectLst/>
                        </a:rPr>
                        <a:t>IEEE 802.3j</a:t>
                      </a:r>
                    </a:p>
                  </a:txBody>
                  <a:tcPr marL="68111" marR="68111" marT="34055" marB="51083"/>
                </a:tc>
                <a:tc>
                  <a:txBody>
                    <a:bodyPr/>
                    <a:lstStyle/>
                    <a:p>
                      <a:pPr fontAlgn="t">
                        <a:lnSpc>
                          <a:spcPct val="120000"/>
                        </a:lnSpc>
                        <a:spcBef>
                          <a:spcPts val="400"/>
                        </a:spcBef>
                      </a:pPr>
                      <a:r>
                        <a:rPr lang="ru-RU" sz="1900" dirty="0">
                          <a:effectLst/>
                        </a:rPr>
                        <a:t>1993</a:t>
                      </a:r>
                    </a:p>
                  </a:txBody>
                  <a:tcPr marL="68111" marR="68111" marT="34055" marB="51083"/>
                </a:tc>
                <a:tc>
                  <a:txBody>
                    <a:bodyPr/>
                    <a:lstStyle/>
                    <a:p>
                      <a:pPr fontAlgn="t">
                        <a:lnSpc>
                          <a:spcPct val="120000"/>
                        </a:lnSpc>
                        <a:spcBef>
                          <a:spcPts val="400"/>
                        </a:spcBef>
                      </a:pPr>
                      <a:r>
                        <a:rPr lang="en-US" sz="1900" dirty="0">
                          <a:effectLst/>
                        </a:rPr>
                        <a:t>10Base-F</a:t>
                      </a:r>
                    </a:p>
                  </a:txBody>
                  <a:tcPr marL="68111" marR="68111" marT="34055" marB="51083"/>
                </a:tc>
                <a:tc>
                  <a:txBody>
                    <a:bodyPr/>
                    <a:lstStyle/>
                    <a:p>
                      <a:pPr fontAlgn="t">
                        <a:lnSpc>
                          <a:spcPct val="120000"/>
                        </a:lnSpc>
                        <a:spcBef>
                          <a:spcPts val="400"/>
                        </a:spcBef>
                      </a:pPr>
                      <a:r>
                        <a:rPr lang="ru-RU" sz="1900" dirty="0">
                          <a:effectLst/>
                        </a:rPr>
                        <a:t>10</a:t>
                      </a:r>
                    </a:p>
                  </a:txBody>
                  <a:tcPr marL="68111" marR="68111" marT="34055" marB="51083"/>
                </a:tc>
                <a:tc>
                  <a:txBody>
                    <a:bodyPr/>
                    <a:lstStyle/>
                    <a:p>
                      <a:pPr fontAlgn="t">
                        <a:lnSpc>
                          <a:spcPct val="120000"/>
                        </a:lnSpc>
                        <a:spcBef>
                          <a:spcPts val="400"/>
                        </a:spcBef>
                      </a:pPr>
                      <a:r>
                        <a:rPr lang="ru-RU" sz="1900" dirty="0">
                          <a:effectLst/>
                        </a:rPr>
                        <a:t>2км</a:t>
                      </a:r>
                    </a:p>
                  </a:txBody>
                  <a:tcPr marL="68111" marR="68111" marT="34055" marB="51083"/>
                </a:tc>
                <a:tc>
                  <a:txBody>
                    <a:bodyPr/>
                    <a:lstStyle/>
                    <a:p>
                      <a:pPr fontAlgn="t">
                        <a:lnSpc>
                          <a:spcPct val="120000"/>
                        </a:lnSpc>
                        <a:spcBef>
                          <a:spcPts val="400"/>
                        </a:spcBef>
                      </a:pPr>
                      <a:r>
                        <a:rPr lang="ru-RU" sz="1900" dirty="0">
                          <a:effectLst/>
                        </a:rPr>
                        <a:t>оптоволоконный</a:t>
                      </a:r>
                    </a:p>
                  </a:txBody>
                  <a:tcPr marL="68111" marR="68111" marT="34055" marB="51083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348330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4082"/>
          </a:xfrm>
        </p:spPr>
        <p:txBody>
          <a:bodyPr>
            <a:normAutofit fontScale="90000"/>
          </a:bodyPr>
          <a:lstStyle/>
          <a:p>
            <a:r>
              <a:rPr lang="ru-RU" sz="3600" b="1" dirty="0"/>
              <a:t>Локальная  сеть </a:t>
            </a:r>
            <a:r>
              <a:rPr lang="ru-RU" sz="3600" b="1" dirty="0" err="1"/>
              <a:t>Ethernet</a:t>
            </a:r>
            <a:endParaRPr lang="ru-RU" sz="36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23528" y="908720"/>
            <a:ext cx="8640960" cy="5544616"/>
          </a:xfrm>
        </p:spPr>
        <p:txBody>
          <a:bodyPr>
            <a:normAutofit/>
          </a:bodyPr>
          <a:lstStyle/>
          <a:p>
            <a:r>
              <a:rPr lang="ru-RU" sz="2400" b="1" dirty="0"/>
              <a:t>Локальная  сеть </a:t>
            </a:r>
            <a:r>
              <a:rPr lang="ru-RU" sz="2400" b="1" dirty="0" err="1"/>
              <a:t>Ethernet</a:t>
            </a:r>
            <a:r>
              <a:rPr lang="ru-RU" sz="2400" dirty="0"/>
              <a:t>  — семейство технологий пакетной передачи данных между устройствами.</a:t>
            </a:r>
          </a:p>
          <a:p>
            <a:r>
              <a:rPr lang="ru-RU" sz="2400" dirty="0"/>
              <a:t>модели OSI в стандартах </a:t>
            </a:r>
            <a:r>
              <a:rPr lang="ru-RU" sz="2400" dirty="0" err="1"/>
              <a:t>Ethernet</a:t>
            </a:r>
            <a:r>
              <a:rPr lang="ru-RU" sz="2400" dirty="0"/>
              <a:t> определяют </a:t>
            </a:r>
          </a:p>
          <a:p>
            <a:pPr lvl="1"/>
            <a:r>
              <a:rPr lang="ru-RU" sz="2400" dirty="0"/>
              <a:t>проводные соединения и электрические сигналы на физическом уровне. </a:t>
            </a:r>
          </a:p>
          <a:p>
            <a:pPr lvl="1"/>
            <a:r>
              <a:rPr lang="ru-RU" sz="2400" dirty="0"/>
              <a:t>формат кадров и протоколы управления доступом к среде — по канальному уровню. </a:t>
            </a:r>
          </a:p>
          <a:p>
            <a:r>
              <a:rPr lang="ru-RU" sz="2400" dirty="0" err="1"/>
              <a:t>Ethernet</a:t>
            </a:r>
            <a:r>
              <a:rPr lang="ru-RU" sz="2400" dirty="0"/>
              <a:t> описывается стандартами IEEE группы 802.3. </a:t>
            </a:r>
          </a:p>
          <a:p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162917210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88640"/>
            <a:ext cx="8229600" cy="432048"/>
          </a:xfrm>
        </p:spPr>
        <p:txBody>
          <a:bodyPr>
            <a:noAutofit/>
          </a:bodyPr>
          <a:lstStyle/>
          <a:p>
            <a:r>
              <a:rPr lang="ru-RU" sz="3400" b="1" dirty="0"/>
              <a:t>Классический </a:t>
            </a:r>
            <a:r>
              <a:rPr lang="en-US" sz="3400" b="1" dirty="0"/>
              <a:t>Ethernet</a:t>
            </a:r>
            <a:r>
              <a:rPr lang="ru-RU" sz="3400" b="1" dirty="0"/>
              <a:t>. Типы </a:t>
            </a:r>
            <a:r>
              <a:rPr lang="en-US" sz="3400" b="1" dirty="0"/>
              <a:t>Ethernet</a:t>
            </a:r>
            <a:endParaRPr lang="ru-RU" sz="3400" b="1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179512" y="836712"/>
            <a:ext cx="8929092" cy="53399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2200" dirty="0"/>
              <a:t>Формат типа: </a:t>
            </a:r>
            <a:r>
              <a:rPr lang="en-US" sz="2200" dirty="0"/>
              <a:t>XX&lt;NAME&gt;-YY </a:t>
            </a:r>
            <a:r>
              <a:rPr lang="ru-RU" sz="2200" dirty="0"/>
              <a:t> 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200" dirty="0"/>
              <a:t>XX </a:t>
            </a:r>
          </a:p>
          <a:p>
            <a:pPr marL="800100" lvl="1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200" dirty="0"/>
              <a:t>- </a:t>
            </a:r>
            <a:r>
              <a:rPr lang="ru-RU" sz="2200" dirty="0"/>
              <a:t>скорость передачи, Мбит/с. </a:t>
            </a:r>
            <a:endParaRPr lang="en-US" sz="2200" dirty="0"/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200" dirty="0"/>
              <a:t>&lt;NAME&gt;:</a:t>
            </a:r>
            <a:endParaRPr lang="ru-RU" sz="2200" dirty="0"/>
          </a:p>
          <a:p>
            <a:pPr marL="800100" lvl="1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sz="2200" dirty="0" err="1"/>
              <a:t>Base</a:t>
            </a:r>
            <a:r>
              <a:rPr lang="ru-RU" sz="2200" dirty="0"/>
              <a:t> — прямая (немодулированная) передача, </a:t>
            </a:r>
          </a:p>
          <a:p>
            <a:pPr marL="800100" lvl="1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sz="2200" dirty="0" err="1"/>
              <a:t>Broad</a:t>
            </a:r>
            <a:r>
              <a:rPr lang="ru-RU" sz="2200" dirty="0"/>
              <a:t> — использование  широкополосного кабеля с частотным уплотнением каналов. </a:t>
            </a:r>
            <a:endParaRPr lang="en-US" sz="2200" dirty="0"/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200" dirty="0"/>
              <a:t>YY</a:t>
            </a:r>
            <a:r>
              <a:rPr lang="ru-RU" sz="2200" dirty="0"/>
              <a:t>: </a:t>
            </a:r>
            <a:endParaRPr lang="en-US" sz="2200" dirty="0"/>
          </a:p>
          <a:p>
            <a:pPr marL="800100" lvl="1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sz="2200" dirty="0"/>
              <a:t>длина кабеля</a:t>
            </a:r>
            <a:r>
              <a:rPr lang="en-US" sz="2200" dirty="0"/>
              <a:t> </a:t>
            </a:r>
            <a:r>
              <a:rPr lang="ru-RU" sz="2200" dirty="0"/>
              <a:t>(10Base2 — 185 м, 10Base5 — 500 м, lBase5 - 250 м) </a:t>
            </a:r>
          </a:p>
          <a:p>
            <a:pPr marL="800100" lvl="1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sz="2200" dirty="0"/>
              <a:t>или среда передачи</a:t>
            </a:r>
            <a:r>
              <a:rPr lang="en-US" sz="2200" dirty="0"/>
              <a:t>:</a:t>
            </a:r>
            <a:r>
              <a:rPr lang="ru-RU" sz="2200" dirty="0"/>
              <a:t> </a:t>
            </a:r>
            <a:endParaRPr lang="en-US" sz="2200" dirty="0"/>
          </a:p>
          <a:p>
            <a:pPr marL="1257300" lvl="2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200" dirty="0"/>
              <a:t>T</a:t>
            </a:r>
            <a:r>
              <a:rPr lang="ru-RU" sz="2200" dirty="0"/>
              <a:t>, ТХ, 72, Т4 — витые пары, </a:t>
            </a:r>
            <a:endParaRPr lang="en-US" sz="2200" dirty="0"/>
          </a:p>
          <a:p>
            <a:pPr marL="1257300" lvl="2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sz="2200" dirty="0"/>
              <a:t>FX, FL, FB, </a:t>
            </a:r>
            <a:r>
              <a:rPr lang="ru-RU" sz="2200" dirty="0" err="1"/>
              <a:t>SXu</a:t>
            </a:r>
            <a:r>
              <a:rPr lang="ru-RU" sz="2200" dirty="0"/>
              <a:t> IX — оптоволокно, </a:t>
            </a:r>
            <a:endParaRPr lang="en-US" sz="2200" dirty="0"/>
          </a:p>
          <a:p>
            <a:pPr marL="1257300" lvl="2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sz="2200" dirty="0"/>
              <a:t>СХ — </a:t>
            </a:r>
            <a:r>
              <a:rPr lang="ru-RU" sz="2200" dirty="0" err="1"/>
              <a:t>твинаксиальный</a:t>
            </a:r>
            <a:r>
              <a:rPr lang="ru-RU" sz="2200" dirty="0"/>
              <a:t> кабель для </a:t>
            </a:r>
            <a:r>
              <a:rPr lang="ru-RU" sz="2200" dirty="0" err="1"/>
              <a:t>Gigabit</a:t>
            </a:r>
            <a:r>
              <a:rPr lang="ru-RU" sz="2200" dirty="0"/>
              <a:t> </a:t>
            </a:r>
            <a:r>
              <a:rPr lang="ru-RU" sz="2200" dirty="0" err="1"/>
              <a:t>Ethernet</a:t>
            </a:r>
            <a:r>
              <a:rPr lang="ru-RU" sz="2200" dirty="0"/>
              <a:t>). </a:t>
            </a:r>
          </a:p>
        </p:txBody>
      </p:sp>
    </p:spTree>
    <p:extLst>
      <p:ext uri="{BB962C8B-B14F-4D97-AF65-F5344CB8AC3E}">
        <p14:creationId xmlns:p14="http://schemas.microsoft.com/office/powerpoint/2010/main" val="298649164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7504" y="274638"/>
            <a:ext cx="9036496" cy="562074"/>
          </a:xfrm>
        </p:spPr>
        <p:txBody>
          <a:bodyPr>
            <a:normAutofit fontScale="90000"/>
          </a:bodyPr>
          <a:lstStyle/>
          <a:p>
            <a:r>
              <a:rPr lang="ru-RU" sz="3600" b="1" dirty="0"/>
              <a:t>Классический </a:t>
            </a:r>
            <a:r>
              <a:rPr lang="en-US" sz="3600" b="1" dirty="0"/>
              <a:t>Ethernet</a:t>
            </a:r>
            <a:r>
              <a:rPr lang="ru-RU" sz="3600" b="1" dirty="0"/>
              <a:t>.Код Манчестер </a:t>
            </a:r>
            <a:r>
              <a:rPr lang="en-US" sz="3600" b="1" dirty="0"/>
              <a:t>II</a:t>
            </a:r>
            <a:endParaRPr lang="ru-RU" sz="36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79512" y="908720"/>
            <a:ext cx="8755210" cy="4248472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10000"/>
              </a:lnSpc>
            </a:pPr>
            <a:r>
              <a:rPr lang="ru-RU" sz="2600" dirty="0"/>
              <a:t>Манчестерское кодирование (</a:t>
            </a:r>
            <a:r>
              <a:rPr lang="ru-RU" sz="2600" dirty="0" err="1"/>
              <a:t>manchester</a:t>
            </a:r>
            <a:r>
              <a:rPr lang="ru-RU" sz="2600" dirty="0"/>
              <a:t> </a:t>
            </a:r>
            <a:r>
              <a:rPr lang="ru-RU" sz="2600" dirty="0" err="1"/>
              <a:t>encoding</a:t>
            </a:r>
            <a:r>
              <a:rPr lang="ru-RU" sz="2600" dirty="0"/>
              <a:t>, код Манчестер-</a:t>
            </a:r>
            <a:r>
              <a:rPr lang="en-US" sz="2600" dirty="0"/>
              <a:t>II</a:t>
            </a:r>
            <a:r>
              <a:rPr lang="ru-RU" sz="2600" dirty="0"/>
              <a:t>) </a:t>
            </a:r>
            <a:endParaRPr lang="en-US" sz="2600" dirty="0"/>
          </a:p>
          <a:p>
            <a:pPr>
              <a:lnSpc>
                <a:spcPct val="110000"/>
              </a:lnSpc>
              <a:spcBef>
                <a:spcPts val="1200"/>
              </a:spcBef>
            </a:pPr>
            <a:r>
              <a:rPr lang="ru-RU" sz="2600" dirty="0"/>
              <a:t>Логическое состояние определяется направлением смены состояния в середине битового  интервала; </a:t>
            </a:r>
          </a:p>
          <a:p>
            <a:pPr lvl="1">
              <a:lnSpc>
                <a:spcPct val="110000"/>
              </a:lnSpc>
            </a:pPr>
            <a:r>
              <a:rPr lang="ru-RU" sz="2600" dirty="0"/>
              <a:t>от -V к +V — лог.«1», </a:t>
            </a:r>
          </a:p>
          <a:p>
            <a:pPr lvl="1">
              <a:lnSpc>
                <a:spcPct val="110000"/>
              </a:lnSpc>
            </a:pPr>
            <a:r>
              <a:rPr lang="ru-RU" sz="2600" dirty="0"/>
              <a:t>от +V к -V — лог.«0». </a:t>
            </a:r>
          </a:p>
          <a:p>
            <a:pPr lvl="1">
              <a:lnSpc>
                <a:spcPct val="110000"/>
              </a:lnSpc>
            </a:pPr>
            <a:r>
              <a:rPr lang="ru-RU" sz="2600" dirty="0"/>
              <a:t>Переход позволяет синхронизировать  приемник и передатчик.</a:t>
            </a:r>
          </a:p>
          <a:p>
            <a:pPr lvl="1">
              <a:lnSpc>
                <a:spcPct val="110000"/>
              </a:lnSpc>
            </a:pPr>
            <a:r>
              <a:rPr lang="ru-RU" sz="2600" dirty="0"/>
              <a:t>Переход в начале  интервала может быть, а может и не быть.</a:t>
            </a:r>
          </a:p>
          <a:p>
            <a:pPr>
              <a:lnSpc>
                <a:spcPct val="110000"/>
              </a:lnSpc>
              <a:spcBef>
                <a:spcPts val="1200"/>
              </a:spcBef>
            </a:pPr>
            <a:r>
              <a:rPr lang="ru-RU" sz="2600" dirty="0"/>
              <a:t>Самосинхронизирующаяся система кодировки</a:t>
            </a:r>
            <a:r>
              <a:rPr lang="en-US" sz="2600" dirty="0"/>
              <a:t> </a:t>
            </a:r>
            <a:r>
              <a:rPr lang="ru-RU" sz="2600" dirty="0"/>
              <a:t>за счет постоянных перепадов напряжения. </a:t>
            </a:r>
            <a:endParaRPr lang="en-US" sz="2600" dirty="0"/>
          </a:p>
          <a:p>
            <a:pPr>
              <a:lnSpc>
                <a:spcPct val="110000"/>
              </a:lnSpc>
              <a:spcBef>
                <a:spcPts val="1200"/>
              </a:spcBef>
            </a:pPr>
            <a:r>
              <a:rPr lang="ru-RU" sz="2600" b="1" dirty="0"/>
              <a:t>Недостаток</a:t>
            </a:r>
            <a:r>
              <a:rPr lang="ru-RU" sz="2600" dirty="0"/>
              <a:t> - работа передатчика и приемника на удвоенной частоте.</a:t>
            </a:r>
            <a:endParaRPr lang="ru-RU" dirty="0"/>
          </a:p>
          <a:p>
            <a:endParaRPr lang="ru-RU" dirty="0"/>
          </a:p>
        </p:txBody>
      </p:sp>
      <p:pic>
        <p:nvPicPr>
          <p:cNvPr id="1075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4731327"/>
            <a:ext cx="6125238" cy="15121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988582" y="6169745"/>
            <a:ext cx="1996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Битовый интервал</a:t>
            </a:r>
          </a:p>
        </p:txBody>
      </p:sp>
      <p:cxnSp>
        <p:nvCxnSpPr>
          <p:cNvPr id="6" name="Прямая со стрелкой 5"/>
          <p:cNvCxnSpPr/>
          <p:nvPr/>
        </p:nvCxnSpPr>
        <p:spPr>
          <a:xfrm>
            <a:off x="2266628" y="5877272"/>
            <a:ext cx="720080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688087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Коммутируемый </a:t>
            </a:r>
            <a:r>
              <a:rPr lang="ru-RU" dirty="0" err="1"/>
              <a:t>Ethernet</a:t>
            </a:r>
            <a:r>
              <a:rPr lang="ru-RU" dirty="0"/>
              <a:t/>
            </a:r>
            <a:br>
              <a:rPr lang="ru-RU" dirty="0"/>
            </a:b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7232848" cy="1752600"/>
          </a:xfrm>
        </p:spPr>
        <p:txBody>
          <a:bodyPr/>
          <a:lstStyle/>
          <a:p>
            <a:r>
              <a:rPr lang="ru-RU" b="1" dirty="0"/>
              <a:t>Лекция 10. Локальная  сеть </a:t>
            </a:r>
            <a:r>
              <a:rPr lang="ru-RU" b="1" dirty="0" err="1"/>
              <a:t>Ethernet</a:t>
            </a:r>
            <a:endParaRPr lang="ru-RU" b="1" dirty="0"/>
          </a:p>
          <a:p>
            <a:r>
              <a:rPr lang="ru-RU" dirty="0"/>
              <a:t>Аппаратные средства телекоммуникационных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374161080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39552" y="188640"/>
            <a:ext cx="8147248" cy="576064"/>
          </a:xfrm>
        </p:spPr>
        <p:txBody>
          <a:bodyPr>
            <a:noAutofit/>
          </a:bodyPr>
          <a:lstStyle/>
          <a:p>
            <a:r>
              <a:rPr lang="ru-RU" sz="3600" b="1" dirty="0"/>
              <a:t>Коммутируемые сети </a:t>
            </a:r>
            <a:r>
              <a:rPr lang="en-US" sz="3600" b="1" dirty="0"/>
              <a:t>Ethernet</a:t>
            </a:r>
            <a:r>
              <a:rPr lang="ru-RU" sz="3600" b="1" dirty="0"/>
              <a:t>. 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79512" y="908720"/>
            <a:ext cx="8784976" cy="5760640"/>
          </a:xfrm>
        </p:spPr>
        <p:txBody>
          <a:bodyPr>
            <a:normAutofit/>
          </a:bodyPr>
          <a:lstStyle/>
          <a:p>
            <a:r>
              <a:rPr lang="ru-RU" sz="2200" b="1" dirty="0"/>
              <a:t>Проблема классической сети </a:t>
            </a:r>
            <a:r>
              <a:rPr lang="en-US" sz="2200" b="1" dirty="0"/>
              <a:t>Ethernet: </a:t>
            </a:r>
            <a:endParaRPr lang="ru-RU" sz="2200" b="1" dirty="0"/>
          </a:p>
          <a:p>
            <a:pPr lvl="1"/>
            <a:r>
              <a:rPr lang="ru-RU" sz="2200" dirty="0"/>
              <a:t>поиск обрывов или ведущих в пустоту соединений.</a:t>
            </a:r>
          </a:p>
          <a:p>
            <a:pPr lvl="1"/>
            <a:r>
              <a:rPr lang="ru-RU" sz="2200" dirty="0"/>
              <a:t>Большое число устройств приводит к большой вероятности коллизий</a:t>
            </a:r>
            <a:endParaRPr lang="en-US" sz="2200" dirty="0"/>
          </a:p>
          <a:p>
            <a:r>
              <a:rPr lang="ru-RU" sz="2200" b="1" dirty="0"/>
              <a:t>Коммутируемая сеть </a:t>
            </a:r>
            <a:r>
              <a:rPr lang="en-US" sz="2200" b="1" dirty="0"/>
              <a:t>Ethernet</a:t>
            </a:r>
            <a:endParaRPr lang="ru-RU" sz="2200" b="1" dirty="0"/>
          </a:p>
          <a:p>
            <a:pPr lvl="1"/>
            <a:r>
              <a:rPr lang="ru-RU" sz="2200" dirty="0"/>
              <a:t>Каждое станция соединяется с центральным устройством</a:t>
            </a:r>
            <a:r>
              <a:rPr lang="ru-RU" sz="2200" b="1" dirty="0"/>
              <a:t> </a:t>
            </a:r>
            <a:r>
              <a:rPr lang="ru-RU" sz="2200" dirty="0"/>
              <a:t>отдельным кабелем.</a:t>
            </a:r>
          </a:p>
          <a:p>
            <a:endParaRPr lang="ru-RU" sz="2200" dirty="0"/>
          </a:p>
          <a:p>
            <a:endParaRPr lang="ru-RU" sz="2200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6656" y="4005064"/>
            <a:ext cx="5690022" cy="21161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2371769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39552" y="188640"/>
            <a:ext cx="8147248" cy="1008112"/>
          </a:xfrm>
        </p:spPr>
        <p:txBody>
          <a:bodyPr>
            <a:normAutofit/>
          </a:bodyPr>
          <a:lstStyle/>
          <a:p>
            <a:r>
              <a:rPr lang="ru-RU" sz="3600" b="1" dirty="0"/>
              <a:t>Особенности Концентраторов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51520" y="1268760"/>
            <a:ext cx="8640960" cy="4996235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ru-RU" sz="2200" b="1" dirty="0" err="1"/>
              <a:t>Хаб</a:t>
            </a:r>
            <a:r>
              <a:rPr lang="ru-RU" sz="2200" b="1" dirty="0"/>
              <a:t> (концентратор) </a:t>
            </a:r>
            <a:r>
              <a:rPr lang="ru-RU" sz="2200" dirty="0"/>
              <a:t>соединяет все провода в электрическую схему, как если бы они были спаяны вместе.</a:t>
            </a:r>
          </a:p>
          <a:p>
            <a:pPr>
              <a:spcBef>
                <a:spcPts val="1200"/>
              </a:spcBef>
            </a:pPr>
            <a:r>
              <a:rPr lang="ru-RU" sz="2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максимальная длина кабеля между ПК и концентратором до 100 м</a:t>
            </a:r>
          </a:p>
          <a:p>
            <a:pPr>
              <a:spcBef>
                <a:spcPts val="1200"/>
              </a:spcBef>
            </a:pPr>
            <a:r>
              <a:rPr lang="ru-RU" sz="2200" b="1" dirty="0"/>
              <a:t>Использовались витые пары </a:t>
            </a:r>
          </a:p>
          <a:p>
            <a:pPr>
              <a:spcBef>
                <a:spcPts val="1200"/>
              </a:spcBef>
            </a:pPr>
            <a:r>
              <a:rPr lang="ru-RU" sz="2200" i="1" dirty="0"/>
              <a:t>легко удалять и добавлять станции</a:t>
            </a:r>
          </a:p>
          <a:p>
            <a:pPr>
              <a:spcBef>
                <a:spcPts val="1200"/>
              </a:spcBef>
            </a:pPr>
            <a:r>
              <a:rPr lang="ru-RU" sz="2200" i="1" dirty="0"/>
              <a:t>Проще  находить разрывы кабеля.</a:t>
            </a:r>
          </a:p>
        </p:txBody>
      </p:sp>
      <p:pic>
        <p:nvPicPr>
          <p:cNvPr id="5" name="Picture 4" descr="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2179" y="4223421"/>
            <a:ext cx="3016769" cy="2113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4265992"/>
            <a:ext cx="2992447" cy="19500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 descr="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7159" y="4030725"/>
            <a:ext cx="3228593" cy="2135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341373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39552" y="188640"/>
            <a:ext cx="8147248" cy="706090"/>
          </a:xfrm>
        </p:spPr>
        <p:txBody>
          <a:bodyPr>
            <a:normAutofit/>
          </a:bodyPr>
          <a:lstStyle/>
          <a:p>
            <a:r>
              <a:rPr lang="ru-RU" sz="3600" b="1" dirty="0"/>
              <a:t>Особенности коммутаторов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79512" y="1052736"/>
            <a:ext cx="8640960" cy="4176464"/>
          </a:xfrm>
        </p:spPr>
        <p:txBody>
          <a:bodyPr>
            <a:normAutofit/>
          </a:bodyPr>
          <a:lstStyle/>
          <a:p>
            <a:r>
              <a:rPr lang="ru-RU" sz="2200" b="1" dirty="0"/>
              <a:t>Коммутатор </a:t>
            </a:r>
            <a:r>
              <a:rPr lang="ru-RU" sz="2200" dirty="0"/>
              <a:t>(</a:t>
            </a:r>
            <a:r>
              <a:rPr lang="en-US" sz="2200" b="1" dirty="0"/>
              <a:t>switch</a:t>
            </a:r>
            <a:r>
              <a:rPr lang="en-US" sz="2200" dirty="0"/>
              <a:t>), </a:t>
            </a:r>
            <a:r>
              <a:rPr lang="ru-RU" sz="2200" dirty="0"/>
              <a:t>содержит высокоскоростную плату, </a:t>
            </a:r>
          </a:p>
          <a:p>
            <a:r>
              <a:rPr lang="ru-RU" sz="2200" dirty="0"/>
              <a:t>Получив пакет от одного ПК, коммутатор направляет по адресу – именно тому компьютеру, с которым необходимо установить контакт. </a:t>
            </a:r>
          </a:p>
          <a:p>
            <a:pPr lvl="1"/>
            <a:r>
              <a:rPr lang="ru-RU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 счет буфера задержки пакетов предотвращение коллизий.</a:t>
            </a:r>
          </a:p>
          <a:p>
            <a:pPr lvl="2"/>
            <a:r>
              <a:rPr lang="ru-RU" sz="2200" u="sng" dirty="0"/>
              <a:t>Коммутатор решение проблемы числа устройств на кабеле.</a:t>
            </a:r>
          </a:p>
          <a:p>
            <a:pPr lvl="2"/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разные станции могут посылать свои кадры одновременно.</a:t>
            </a:r>
            <a:endParaRPr lang="ru-RU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ru-RU" sz="1800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7984" y="4548022"/>
            <a:ext cx="5221322" cy="19418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2" name="Picture 2" descr="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880" y="4589613"/>
            <a:ext cx="2772938" cy="1641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938384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1520" y="188640"/>
            <a:ext cx="8640960" cy="706090"/>
          </a:xfrm>
        </p:spPr>
        <p:txBody>
          <a:bodyPr>
            <a:normAutofit/>
          </a:bodyPr>
          <a:lstStyle/>
          <a:p>
            <a:r>
              <a:rPr lang="ru-RU" sz="3600" b="1" dirty="0"/>
              <a:t>Особенности. 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07504" y="860474"/>
            <a:ext cx="8784976" cy="4749528"/>
          </a:xfrm>
        </p:spPr>
        <p:txBody>
          <a:bodyPr>
            <a:normAutofit/>
          </a:bodyPr>
          <a:lstStyle/>
          <a:p>
            <a:r>
              <a:rPr lang="ru-RU" sz="2000" b="1" dirty="0"/>
              <a:t>Концентратор</a:t>
            </a:r>
            <a:r>
              <a:rPr lang="ru-RU" sz="2000" dirty="0"/>
              <a:t> -  все станции находятся в одном и том же </a:t>
            </a:r>
            <a:r>
              <a:rPr lang="ru-RU" sz="2000" b="1" dirty="0"/>
              <a:t>пространстве столкновений </a:t>
            </a:r>
            <a:r>
              <a:rPr lang="ru-RU" sz="2000" dirty="0"/>
              <a:t>(</a:t>
            </a:r>
            <a:r>
              <a:rPr lang="ru-RU" sz="2000" b="1" dirty="0" err="1"/>
              <a:t>collision</a:t>
            </a:r>
            <a:r>
              <a:rPr lang="ru-RU" sz="2000" b="1" dirty="0"/>
              <a:t> </a:t>
            </a:r>
            <a:r>
              <a:rPr lang="ru-RU" sz="2000" b="1" dirty="0" err="1"/>
              <a:t>domain</a:t>
            </a:r>
            <a:r>
              <a:rPr lang="ru-RU" sz="2000" dirty="0"/>
              <a:t>). </a:t>
            </a:r>
          </a:p>
          <a:p>
            <a:pPr lvl="1"/>
            <a:r>
              <a:rPr lang="ru-RU" sz="2000" dirty="0"/>
              <a:t>Для планирования пересылки кадров алгоритм CSMA/CD.</a:t>
            </a:r>
          </a:p>
          <a:p>
            <a:pPr>
              <a:spcBef>
                <a:spcPts val="1200"/>
              </a:spcBef>
            </a:pPr>
            <a:r>
              <a:rPr lang="ru-RU" sz="2000" b="1" dirty="0"/>
              <a:t>Коммутатор</a:t>
            </a:r>
            <a:r>
              <a:rPr lang="ru-RU" sz="2000" dirty="0"/>
              <a:t> -  каждый порт находится в своем пространстве столкновений. </a:t>
            </a:r>
          </a:p>
          <a:p>
            <a:pPr lvl="1"/>
            <a:r>
              <a:rPr lang="ru-RU" sz="2000" dirty="0"/>
              <a:t>когда передача по кабелю осуществляется в дуплексном режиме, и станция, и порт могут одновременно посылать кадры, не беспокоясь о других станциях и портах. </a:t>
            </a:r>
          </a:p>
          <a:p>
            <a:pPr lvl="2"/>
            <a:r>
              <a:rPr lang="ru-RU" sz="2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 дуплексном режиме коммутатора столкновения невозможны, </a:t>
            </a:r>
          </a:p>
          <a:p>
            <a:pPr lvl="3"/>
            <a:r>
              <a:rPr lang="ru-RU" dirty="0"/>
              <a:t>CSMA/CD не требуется</a:t>
            </a:r>
            <a:br>
              <a:rPr lang="ru-RU" dirty="0"/>
            </a:br>
            <a:r>
              <a:rPr lang="en-US" dirty="0"/>
              <a:t> </a:t>
            </a:r>
            <a:r>
              <a:rPr lang="ru-RU" dirty="0"/>
              <a:t>(коллизия может быть только коммутатор-устройство). </a:t>
            </a:r>
          </a:p>
          <a:p>
            <a:pPr lvl="2"/>
            <a:r>
              <a:rPr lang="ru-RU" sz="2000" dirty="0"/>
              <a:t>В полудуплексном режиме используется CSMA/CD для каждых двух портов </a:t>
            </a:r>
          </a:p>
          <a:p>
            <a:endParaRPr lang="ru-RU" sz="2000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5085184"/>
            <a:ext cx="4320480" cy="16067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9202088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39552" y="188640"/>
            <a:ext cx="8147248" cy="706090"/>
          </a:xfrm>
        </p:spPr>
        <p:txBody>
          <a:bodyPr>
            <a:normAutofit/>
          </a:bodyPr>
          <a:lstStyle/>
          <a:p>
            <a:r>
              <a:rPr lang="ru-RU" sz="3200" b="1" dirty="0"/>
              <a:t>Особенности.</a:t>
            </a:r>
            <a:endParaRPr lang="ru-RU" sz="36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23528" y="1052736"/>
            <a:ext cx="8640960" cy="5616624"/>
          </a:xfrm>
        </p:spPr>
        <p:txBody>
          <a:bodyPr>
            <a:normAutofit/>
          </a:bodyPr>
          <a:lstStyle/>
          <a:p>
            <a:r>
              <a:rPr lang="ru-RU" sz="2000" dirty="0"/>
              <a:t>Большинство интерфейсов локальных сетей (сетевых адаптеров) работают в «</a:t>
            </a:r>
            <a:r>
              <a:rPr lang="ru-RU" sz="2000" b="1" dirty="0"/>
              <a:t>неразборчивом режиме</a:t>
            </a:r>
            <a:r>
              <a:rPr lang="ru-RU" sz="2000" dirty="0"/>
              <a:t>» (</a:t>
            </a:r>
            <a:r>
              <a:rPr lang="ru-RU" sz="2000" b="1" dirty="0" err="1"/>
              <a:t>promiscuous</a:t>
            </a:r>
            <a:r>
              <a:rPr lang="ru-RU" sz="2000" b="1" dirty="0"/>
              <a:t> </a:t>
            </a:r>
            <a:r>
              <a:rPr lang="ru-RU" sz="2000" b="1" dirty="0" err="1"/>
              <a:t>mode</a:t>
            </a:r>
            <a:r>
              <a:rPr lang="ru-RU" sz="2000" dirty="0"/>
              <a:t>), </a:t>
            </a:r>
          </a:p>
          <a:p>
            <a:pPr lvl="1"/>
            <a:r>
              <a:rPr lang="ru-RU" sz="2000" i="1" dirty="0"/>
              <a:t>все </a:t>
            </a:r>
            <a:r>
              <a:rPr lang="ru-RU" sz="2000" dirty="0"/>
              <a:t>кадры передаются на все компьютеры, а не только адресату. </a:t>
            </a:r>
          </a:p>
          <a:p>
            <a:pPr lvl="1"/>
            <a:r>
              <a:rPr lang="ru-RU" sz="2000" dirty="0"/>
              <a:t>лучше шифровать трафик.</a:t>
            </a:r>
          </a:p>
          <a:p>
            <a:r>
              <a:rPr lang="ru-RU" sz="2000" b="1" dirty="0"/>
              <a:t>Если применяется концентратор</a:t>
            </a:r>
            <a:r>
              <a:rPr lang="ru-RU" sz="2000" dirty="0"/>
              <a:t>, то каждый подключенный к нему компьютер может видеть трафик, пересылаемый между всеми остальными компьютерами. </a:t>
            </a:r>
          </a:p>
          <a:p>
            <a:r>
              <a:rPr lang="ru-RU" sz="2000" b="1" dirty="0"/>
              <a:t>Коммутатор передает трафик только на порты адресатов</a:t>
            </a:r>
            <a:r>
              <a:rPr lang="ru-RU" sz="2000" dirty="0"/>
              <a:t>. </a:t>
            </a:r>
          </a:p>
          <a:p>
            <a:pPr lvl="1"/>
            <a:r>
              <a:rPr lang="ru-RU" sz="2000" dirty="0"/>
              <a:t>лучше изоляция. </a:t>
            </a:r>
          </a:p>
          <a:p>
            <a:pPr lvl="1"/>
            <a:r>
              <a:rPr lang="ru-RU" sz="2000" dirty="0"/>
              <a:t>Если коммутатор подсоединён к концентратору, то преимущество теряется.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4941168"/>
            <a:ext cx="5256584" cy="154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5424659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1754187"/>
          </a:xfrm>
        </p:spPr>
        <p:txBody>
          <a:bodyPr>
            <a:normAutofit/>
          </a:bodyPr>
          <a:lstStyle/>
          <a:p>
            <a:r>
              <a:rPr lang="ru-RU" dirty="0"/>
              <a:t>Коммутация устройств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ru-RU" b="1" dirty="0">
                <a:solidFill>
                  <a:schemeClr val="bg2">
                    <a:lumMod val="50000"/>
                  </a:schemeClr>
                </a:solidFill>
              </a:rPr>
              <a:t>Аппаратные средства телекоммуникационных систем.</a:t>
            </a:r>
          </a:p>
          <a:p>
            <a:r>
              <a:rPr lang="ru-RU" b="1" dirty="0">
                <a:solidFill>
                  <a:schemeClr val="bg2">
                    <a:lumMod val="50000"/>
                  </a:schemeClr>
                </a:solidFill>
              </a:rPr>
              <a:t>Модель ОСИ и коммутация в вычислительных сетях</a:t>
            </a:r>
            <a:r>
              <a:rPr lang="ru-RU" b="1" dirty="0"/>
              <a:t>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8448095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01A1DC2-2365-4848-99A0-19748014DC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6" y="113348"/>
            <a:ext cx="8786814" cy="1020127"/>
          </a:xfrm>
        </p:spPr>
        <p:txBody>
          <a:bodyPr>
            <a:noAutofit/>
          </a:bodyPr>
          <a:lstStyle/>
          <a:p>
            <a:pPr algn="ctr"/>
            <a:r>
              <a:rPr lang="ru-RU" sz="3600" dirty="0"/>
              <a:t>МОДЕЛЬ </a:t>
            </a:r>
            <a:r>
              <a:rPr lang="en-US" sz="3600" dirty="0"/>
              <a:t>OSI</a:t>
            </a:r>
            <a:r>
              <a:rPr lang="ru-RU" sz="3600" dirty="0"/>
              <a:t>. Коммутация устройств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DC0E34F-BA02-473A-B1D2-63C8283988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686" y="1133474"/>
            <a:ext cx="8786814" cy="1628776"/>
          </a:xfrm>
        </p:spPr>
        <p:txBody>
          <a:bodyPr>
            <a:normAutofit fontScale="85000" lnSpcReduction="20000"/>
          </a:bodyPr>
          <a:lstStyle/>
          <a:p>
            <a:r>
              <a:rPr lang="ru-RU" dirty="0"/>
              <a:t>Коммутация сетевых устройств (сетевых карт 2 </a:t>
            </a:r>
            <a:r>
              <a:rPr lang="en-US" dirty="0"/>
              <a:t>PC):</a:t>
            </a:r>
          </a:p>
          <a:p>
            <a:pPr lvl="1"/>
            <a:r>
              <a:rPr lang="ru-RU" sz="2200" dirty="0" err="1"/>
              <a:t>Хаб</a:t>
            </a:r>
            <a:r>
              <a:rPr lang="ru-RU" sz="2200" dirty="0"/>
              <a:t> и повторитель – пассивные устройства</a:t>
            </a:r>
          </a:p>
          <a:p>
            <a:pPr lvl="1"/>
            <a:r>
              <a:rPr lang="ru-RU" sz="2200" dirty="0"/>
              <a:t>Коммутатор и мост – направленная пересылка пакетов (по МАС адресам) внутри одной сети</a:t>
            </a:r>
          </a:p>
          <a:p>
            <a:pPr lvl="1"/>
            <a:r>
              <a:rPr lang="ru-RU" sz="2200" dirty="0"/>
              <a:t>Маршрутизатор – логическая маршрутизация между сетями (по </a:t>
            </a:r>
            <a:r>
              <a:rPr lang="en-US" sz="2200" dirty="0"/>
              <a:t>IP </a:t>
            </a:r>
            <a:r>
              <a:rPr lang="ru-RU" sz="2200" dirty="0"/>
              <a:t>адресам)</a:t>
            </a:r>
          </a:p>
        </p:txBody>
      </p:sp>
      <p:pic>
        <p:nvPicPr>
          <p:cNvPr id="5" name="Рисунок 4" descr="Уровни модели OSI, устройства согласно модели OSI.">
            <a:hlinkClick r:id="rId3"/>
            <a:extLst>
              <a:ext uri="{FF2B5EF4-FFF2-40B4-BE49-F238E27FC236}">
                <a16:creationId xmlns:a16="http://schemas.microsoft.com/office/drawing/2014/main" id="{50E0CEC2-EF58-470B-A5FD-F3A14400AF57}"/>
              </a:ext>
            </a:extLst>
          </p:cNvPr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28700" y="2847975"/>
            <a:ext cx="7005637" cy="3743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1482E9D9-79BF-4607-A125-7EB60CD5D3CE}"/>
              </a:ext>
            </a:extLst>
          </p:cNvPr>
          <p:cNvSpPr/>
          <p:nvPr/>
        </p:nvSpPr>
        <p:spPr>
          <a:xfrm>
            <a:off x="166686" y="5610225"/>
            <a:ext cx="862014" cy="981075"/>
          </a:xfrm>
          <a:prstGeom prst="roundRect">
            <a:avLst/>
          </a:prstGeom>
          <a:solidFill>
            <a:srgbClr val="BFCFE2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ru-RU" sz="1600" dirty="0"/>
              <a:t>Сетевая карта </a:t>
            </a:r>
            <a:r>
              <a:rPr lang="en-US" sz="1600" dirty="0"/>
              <a:t>PC1</a:t>
            </a:r>
            <a:endParaRPr lang="ru-RU" sz="1600" dirty="0"/>
          </a:p>
        </p:txBody>
      </p:sp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1C1B6665-1013-476B-8E69-9415B237D8E0}"/>
              </a:ext>
            </a:extLst>
          </p:cNvPr>
          <p:cNvSpPr/>
          <p:nvPr/>
        </p:nvSpPr>
        <p:spPr>
          <a:xfrm>
            <a:off x="166686" y="3114675"/>
            <a:ext cx="862014" cy="2495550"/>
          </a:xfrm>
          <a:prstGeom prst="roundRect">
            <a:avLst/>
          </a:prstGeom>
          <a:solidFill>
            <a:srgbClr val="F9C499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ru-RU" sz="1600" dirty="0"/>
              <a:t>Операционная система (ОС)</a:t>
            </a:r>
          </a:p>
        </p:txBody>
      </p:sp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id="{C043189E-F1CC-402C-8104-A7F7DAD2F559}"/>
              </a:ext>
            </a:extLst>
          </p:cNvPr>
          <p:cNvSpPr/>
          <p:nvPr/>
        </p:nvSpPr>
        <p:spPr>
          <a:xfrm>
            <a:off x="8034337" y="5610225"/>
            <a:ext cx="862014" cy="981075"/>
          </a:xfrm>
          <a:prstGeom prst="roundRect">
            <a:avLst/>
          </a:prstGeom>
          <a:solidFill>
            <a:srgbClr val="BFCFE2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ru-RU" sz="1600" dirty="0"/>
              <a:t>Сетевая карта </a:t>
            </a:r>
            <a:r>
              <a:rPr lang="en-US" sz="1600" dirty="0"/>
              <a:t>PC</a:t>
            </a:r>
            <a:r>
              <a:rPr lang="ru-RU" sz="1600" dirty="0"/>
              <a:t>2</a:t>
            </a:r>
          </a:p>
        </p:txBody>
      </p:sp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8183107F-555A-4C6E-A41C-55DEAB53AA7B}"/>
              </a:ext>
            </a:extLst>
          </p:cNvPr>
          <p:cNvSpPr/>
          <p:nvPr/>
        </p:nvSpPr>
        <p:spPr>
          <a:xfrm>
            <a:off x="8034337" y="3114675"/>
            <a:ext cx="862014" cy="2495550"/>
          </a:xfrm>
          <a:prstGeom prst="roundRect">
            <a:avLst/>
          </a:prstGeom>
          <a:solidFill>
            <a:srgbClr val="F9C499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ru-RU" sz="1600" dirty="0"/>
              <a:t>Операционная система (ОС)</a:t>
            </a:r>
          </a:p>
        </p:txBody>
      </p:sp>
    </p:spTree>
    <p:extLst>
      <p:ext uri="{BB962C8B-B14F-4D97-AF65-F5344CB8AC3E}">
        <p14:creationId xmlns:p14="http://schemas.microsoft.com/office/powerpoint/2010/main" val="18531818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06090"/>
          </a:xfrm>
        </p:spPr>
        <p:txBody>
          <a:bodyPr>
            <a:normAutofit fontScale="90000"/>
          </a:bodyPr>
          <a:lstStyle/>
          <a:p>
            <a:r>
              <a:rPr lang="ru-RU" b="1" dirty="0"/>
              <a:t>Локальные сети 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07504" y="836712"/>
            <a:ext cx="8856984" cy="5616624"/>
          </a:xfrm>
        </p:spPr>
        <p:txBody>
          <a:bodyPr>
            <a:normAutofit/>
          </a:bodyPr>
          <a:lstStyle/>
          <a:p>
            <a:r>
              <a:rPr lang="ru-RU" sz="2000" dirty="0" err="1"/>
              <a:t>Ethernet</a:t>
            </a:r>
            <a:r>
              <a:rPr lang="ru-RU" sz="2000" dirty="0"/>
              <a:t> стал самой распространённой технологией ЛВС в середине 1990-х годов, вытеснив технологии  </a:t>
            </a:r>
            <a:r>
              <a:rPr lang="en-US" sz="2000" dirty="0"/>
              <a:t>Token Ring</a:t>
            </a:r>
            <a:r>
              <a:rPr lang="ru-RU" sz="2000" dirty="0"/>
              <a:t>, FDDI и ARCNET.</a:t>
            </a:r>
            <a:endParaRPr lang="en-US" sz="2000" dirty="0"/>
          </a:p>
          <a:p>
            <a:endParaRPr lang="ru-RU" sz="2000" dirty="0"/>
          </a:p>
        </p:txBody>
      </p:sp>
      <p:graphicFrame>
        <p:nvGraphicFramePr>
          <p:cNvPr id="4" name="Таблица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7590471"/>
              </p:ext>
            </p:extLst>
          </p:nvPr>
        </p:nvGraphicFramePr>
        <p:xfrm>
          <a:off x="539552" y="1556792"/>
          <a:ext cx="8208909" cy="5277192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9442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445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733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7337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7337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1203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 dirty="0">
                          <a:effectLst/>
                        </a:rPr>
                        <a:t>Характеристики</a:t>
                      </a:r>
                      <a:endParaRPr lang="ru-RU" sz="20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 dirty="0">
                          <a:effectLst/>
                        </a:rPr>
                        <a:t>FDDI</a:t>
                      </a:r>
                      <a:endParaRPr lang="ru-RU" sz="20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</a:rPr>
                        <a:t>DXI </a:t>
                      </a:r>
                      <a:r>
                        <a:rPr lang="ru-RU" sz="1800" b="1" dirty="0" err="1">
                          <a:effectLst/>
                        </a:rPr>
                        <a:t>Ethernet</a:t>
                      </a:r>
                      <a:endParaRPr lang="en-US" sz="1800" b="1" dirty="0"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  <a:latin typeface="Times New Roman"/>
                          <a:ea typeface="Times New Roman"/>
                        </a:rPr>
                        <a:t>1983</a:t>
                      </a:r>
                      <a:endParaRPr lang="ru-RU" sz="2000" b="1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effectLst/>
                        </a:rPr>
                        <a:t>Token Ring </a:t>
                      </a:r>
                      <a:endParaRPr lang="ru-RU" sz="20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effectLst/>
                        </a:rPr>
                        <a:t>ArcNet</a:t>
                      </a:r>
                      <a:endParaRPr lang="ru-RU" sz="20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406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 dirty="0">
                          <a:effectLst/>
                        </a:rPr>
                        <a:t>Скорость передачи </a:t>
                      </a:r>
                      <a:endParaRPr lang="ru-RU" sz="20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effectLst/>
                        </a:rPr>
                        <a:t>100 Мбит/с </a:t>
                      </a:r>
                      <a:endParaRPr lang="ru-RU" sz="20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 b="1" dirty="0">
                          <a:effectLst/>
                        </a:rPr>
                        <a:t>10 (100) Мбит/с</a:t>
                      </a:r>
                      <a:endParaRPr lang="ru-RU" sz="2000" b="1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effectLst/>
                        </a:rPr>
                        <a:t>16 Мбит/с </a:t>
                      </a:r>
                      <a:endParaRPr lang="ru-RU" sz="20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effectLst/>
                        </a:rPr>
                        <a:t>2,5 Мбит/с </a:t>
                      </a:r>
                      <a:endParaRPr lang="ru-RU" sz="20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203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 dirty="0">
                          <a:effectLst/>
                        </a:rPr>
                        <a:t>Топология</a:t>
                      </a:r>
                      <a:endParaRPr lang="ru-RU" sz="20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effectLst/>
                        </a:rPr>
                        <a:t>кольцо</a:t>
                      </a:r>
                      <a:endParaRPr lang="ru-RU" sz="20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 b="1" dirty="0">
                          <a:effectLst/>
                        </a:rPr>
                        <a:t>шина</a:t>
                      </a:r>
                      <a:endParaRPr lang="ru-RU" sz="2000" b="1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effectLst/>
                        </a:rPr>
                        <a:t>кольцо/звезда</a:t>
                      </a:r>
                      <a:endParaRPr lang="ru-RU" sz="20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effectLst/>
                        </a:rPr>
                        <a:t>шина, звезда </a:t>
                      </a:r>
                      <a:endParaRPr lang="ru-RU" sz="20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3610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 dirty="0">
                          <a:effectLst/>
                        </a:rPr>
                        <a:t>Среда передачи </a:t>
                      </a:r>
                      <a:endParaRPr lang="ru-RU" sz="20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 dirty="0">
                          <a:effectLst/>
                        </a:rPr>
                        <a:t>оптоволокно, витая пара</a:t>
                      </a:r>
                      <a:endParaRPr lang="ru-RU" sz="20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 b="1" dirty="0">
                          <a:effectLst/>
                        </a:rPr>
                        <a:t>коаксиальный кабель, витая пара, оптоволокно </a:t>
                      </a:r>
                      <a:endParaRPr lang="ru-RU" sz="2000" b="1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effectLst/>
                        </a:rPr>
                        <a:t>витая пара, оптоволокно </a:t>
                      </a:r>
                      <a:endParaRPr lang="ru-RU" sz="20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effectLst/>
                        </a:rPr>
                        <a:t>коаксиальный кабель, витая пара, оптоволокно </a:t>
                      </a:r>
                      <a:endParaRPr lang="ru-RU" sz="20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203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 dirty="0">
                          <a:effectLst/>
                        </a:rPr>
                        <a:t>Метод доступа </a:t>
                      </a:r>
                      <a:endParaRPr lang="ru-RU" sz="20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 dirty="0">
                          <a:effectLst/>
                        </a:rPr>
                        <a:t>маркер</a:t>
                      </a:r>
                      <a:endParaRPr lang="ru-RU" sz="20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 b="1" dirty="0">
                          <a:effectLst/>
                        </a:rPr>
                        <a:t>CSMA/CD</a:t>
                      </a:r>
                      <a:endParaRPr lang="ru-RU" sz="2000" b="1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effectLst/>
                        </a:rPr>
                        <a:t>маркер</a:t>
                      </a:r>
                      <a:endParaRPr lang="ru-RU" sz="20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effectLst/>
                        </a:rPr>
                        <a:t>маркер</a:t>
                      </a:r>
                      <a:endParaRPr lang="ru-RU" sz="20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2406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 dirty="0">
                          <a:effectLst/>
                        </a:rPr>
                        <a:t>Максимальная протяженность сети </a:t>
                      </a:r>
                      <a:endParaRPr lang="ru-RU" sz="20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 dirty="0">
                          <a:effectLst/>
                        </a:rPr>
                        <a:t>100 км </a:t>
                      </a:r>
                      <a:endParaRPr lang="ru-RU" sz="20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 b="1" dirty="0">
                          <a:effectLst/>
                        </a:rPr>
                        <a:t>2500 м </a:t>
                      </a:r>
                      <a:endParaRPr lang="ru-RU" sz="2000" b="1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effectLst/>
                        </a:rPr>
                        <a:t>4000 м </a:t>
                      </a:r>
                      <a:endParaRPr lang="ru-RU" sz="20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effectLst/>
                        </a:rPr>
                        <a:t>6000 м </a:t>
                      </a:r>
                      <a:endParaRPr lang="ru-RU" sz="20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2406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effectLst/>
                        </a:rPr>
                        <a:t>Максимальное количество узлов </a:t>
                      </a:r>
                      <a:endParaRPr lang="ru-RU" sz="20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 dirty="0">
                          <a:effectLst/>
                        </a:rPr>
                        <a:t>500</a:t>
                      </a:r>
                      <a:endParaRPr lang="ru-RU" sz="20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 b="1" dirty="0">
                          <a:effectLst/>
                        </a:rPr>
                        <a:t>1024</a:t>
                      </a:r>
                      <a:endParaRPr lang="ru-RU" sz="2000" b="1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 dirty="0">
                          <a:effectLst/>
                        </a:rPr>
                        <a:t>260</a:t>
                      </a:r>
                      <a:endParaRPr lang="ru-RU" sz="20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effectLst/>
                        </a:rPr>
                        <a:t>255</a:t>
                      </a:r>
                      <a:endParaRPr lang="ru-RU" sz="20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93610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effectLst/>
                        </a:rPr>
                        <a:t>Максимальное расстояние между узлами </a:t>
                      </a:r>
                      <a:endParaRPr lang="ru-RU" sz="20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 dirty="0">
                          <a:effectLst/>
                        </a:rPr>
                        <a:t>2 км </a:t>
                      </a:r>
                      <a:endParaRPr lang="ru-RU" sz="20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 b="1" dirty="0">
                          <a:effectLst/>
                        </a:rPr>
                        <a:t>2500 м </a:t>
                      </a:r>
                      <a:endParaRPr lang="ru-RU" sz="2000" b="1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 dirty="0">
                          <a:effectLst/>
                        </a:rPr>
                        <a:t>100 м </a:t>
                      </a:r>
                      <a:endParaRPr lang="ru-RU" sz="20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 dirty="0">
                          <a:effectLst/>
                        </a:rPr>
                        <a:t>600 м </a:t>
                      </a:r>
                      <a:endParaRPr lang="ru-RU" sz="20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4079680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E6DFBC-EAAB-4CBD-A172-B92307D7DB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50827"/>
            <a:ext cx="7886700" cy="835022"/>
          </a:xfrm>
        </p:spPr>
        <p:txBody>
          <a:bodyPr>
            <a:noAutofit/>
          </a:bodyPr>
          <a:lstStyle/>
          <a:p>
            <a:pPr algn="ctr"/>
            <a:r>
              <a:rPr lang="ru-RU" sz="3600" dirty="0"/>
              <a:t>МОДЕЛЬ </a:t>
            </a:r>
            <a:r>
              <a:rPr lang="en-US" sz="3600" dirty="0"/>
              <a:t>OSI</a:t>
            </a:r>
            <a:r>
              <a:rPr lang="ru-RU" sz="3600" dirty="0"/>
              <a:t>.</a:t>
            </a:r>
            <a:br>
              <a:rPr lang="ru-RU" sz="3600" dirty="0"/>
            </a:br>
            <a:r>
              <a:rPr lang="ru-RU" sz="3600" dirty="0"/>
              <a:t>Коммутация устройств. Сетевая карта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FA56DC8-8BFF-4A4A-A970-DA2EE790BB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" y="1085849"/>
            <a:ext cx="8401050" cy="2552700"/>
          </a:xfrm>
        </p:spPr>
        <p:txBody>
          <a:bodyPr>
            <a:normAutofit fontScale="55000" lnSpcReduction="20000"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3800" dirty="0"/>
              <a:t>NIC, Network Interface Card, </a:t>
            </a:r>
            <a:r>
              <a:rPr lang="ru-RU" sz="3800" dirty="0"/>
              <a:t>Сетевой адаптер, </a:t>
            </a:r>
            <a:r>
              <a:rPr lang="en-US" sz="3800" dirty="0"/>
              <a:t>Ethernet-</a:t>
            </a:r>
            <a:r>
              <a:rPr lang="ru-RU" sz="3800" dirty="0"/>
              <a:t>адаптер, сетевая карта.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ru-RU" sz="3800" dirty="0"/>
              <a:t>Функции:</a:t>
            </a:r>
            <a:endParaRPr lang="en-US" sz="3800" dirty="0"/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ru-RU" sz="3400" dirty="0"/>
              <a:t>сетевая карта преобразует фреймы в биты и отправляет в физическую среду (например, кабель витую пару).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ru-RU" sz="3400" dirty="0"/>
              <a:t>Обеспечение подключения ПК к сети согласно заданному стандарту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ru-RU" sz="3400" dirty="0"/>
              <a:t>Функции </a:t>
            </a:r>
            <a:r>
              <a:rPr lang="en-US" sz="3400" dirty="0"/>
              <a:t>MAC </a:t>
            </a:r>
            <a:r>
              <a:rPr lang="ru-RU" sz="3400" dirty="0"/>
              <a:t>и </a:t>
            </a:r>
            <a:r>
              <a:rPr lang="en-US" sz="3400" dirty="0"/>
              <a:t>LLC </a:t>
            </a:r>
            <a:r>
              <a:rPr lang="ru-RU" sz="3400" dirty="0"/>
              <a:t>подуровней канального уровня.</a:t>
            </a:r>
          </a:p>
          <a:p>
            <a:endParaRPr lang="ru-RU" dirty="0"/>
          </a:p>
        </p:txBody>
      </p:sp>
      <p:pic>
        <p:nvPicPr>
          <p:cNvPr id="5" name="Рисунок 4" descr="Передача данных между двумя соединенными компьютерами согласно модели OSI">
            <a:hlinkClick r:id="rId2"/>
            <a:extLst>
              <a:ext uri="{FF2B5EF4-FFF2-40B4-BE49-F238E27FC236}">
                <a16:creationId xmlns:a16="http://schemas.microsoft.com/office/drawing/2014/main" id="{E48F2669-298E-4DA9-AACE-708F0A467163}"/>
              </a:ext>
            </a:extLst>
          </p:cNvPr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76350" y="3295651"/>
            <a:ext cx="6457950" cy="34956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85968635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E6DFBC-EAAB-4CBD-A172-B92307D7DB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50826"/>
            <a:ext cx="7886700" cy="787399"/>
          </a:xfrm>
        </p:spPr>
        <p:txBody>
          <a:bodyPr>
            <a:noAutofit/>
          </a:bodyPr>
          <a:lstStyle/>
          <a:p>
            <a:pPr algn="ctr"/>
            <a:r>
              <a:rPr lang="ru-RU" sz="3600" dirty="0"/>
              <a:t>МОДЕЛЬ </a:t>
            </a:r>
            <a:r>
              <a:rPr lang="en-US" sz="3600" dirty="0"/>
              <a:t>OSI</a:t>
            </a:r>
            <a:r>
              <a:rPr lang="ru-RU" sz="3600" dirty="0"/>
              <a:t>. Коммутация устройств. </a:t>
            </a:r>
            <a:br>
              <a:rPr lang="ru-RU" sz="3600" dirty="0"/>
            </a:br>
            <a:r>
              <a:rPr lang="ru-RU" sz="3600" dirty="0"/>
              <a:t>Концентратор и повторитель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FA56DC8-8BFF-4A4A-A970-DA2EE790BB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4325" y="1181100"/>
            <a:ext cx="8477249" cy="2333625"/>
          </a:xfrm>
        </p:spPr>
        <p:txBody>
          <a:bodyPr/>
          <a:lstStyle/>
          <a:p>
            <a:r>
              <a:rPr lang="ru-RU" sz="2100" dirty="0"/>
              <a:t>Репитер (повторитель) и концентратор (</a:t>
            </a:r>
            <a:r>
              <a:rPr lang="ru-RU" sz="2100" dirty="0" err="1"/>
              <a:t>Хаб</a:t>
            </a:r>
            <a:r>
              <a:rPr lang="ru-RU" sz="2100" dirty="0"/>
              <a:t>) устройства первого (физического) уровня. </a:t>
            </a:r>
          </a:p>
          <a:p>
            <a:pPr>
              <a:spcBef>
                <a:spcPts val="0"/>
              </a:spcBef>
            </a:pPr>
            <a:r>
              <a:rPr lang="ru-RU" sz="2100" dirty="0"/>
              <a:t>Функции:</a:t>
            </a:r>
          </a:p>
          <a:p>
            <a:pPr lvl="1"/>
            <a:r>
              <a:rPr lang="ru-RU" sz="2000" dirty="0"/>
              <a:t>Прием и пересылка пакетов во все подключенные устройства</a:t>
            </a:r>
          </a:p>
          <a:p>
            <a:pPr lvl="1"/>
            <a:r>
              <a:rPr lang="ru-RU" sz="2000" dirty="0"/>
              <a:t>Повторитель – </a:t>
            </a:r>
            <a:r>
              <a:rPr lang="ru-RU" sz="2000" dirty="0" err="1"/>
              <a:t>хаб</a:t>
            </a:r>
            <a:r>
              <a:rPr lang="ru-RU" sz="2000" dirty="0"/>
              <a:t> с одним входом и одним выходом – функция усиление сигнала, соединение сегментов в одной подсети</a:t>
            </a:r>
            <a:r>
              <a:rPr lang="ru-RU" sz="1700" dirty="0"/>
              <a:t>.</a:t>
            </a:r>
          </a:p>
          <a:p>
            <a:endParaRPr lang="ru-RU" dirty="0"/>
          </a:p>
        </p:txBody>
      </p:sp>
      <p:pic>
        <p:nvPicPr>
          <p:cNvPr id="6" name="Рисунок 5" descr="Передача данных между двумя соединенными компьютерами согласно модели OSI между которых находится повторитель (репитер)">
            <a:hlinkClick r:id="rId2"/>
            <a:extLst>
              <a:ext uri="{FF2B5EF4-FFF2-40B4-BE49-F238E27FC236}">
                <a16:creationId xmlns:a16="http://schemas.microsoft.com/office/drawing/2014/main" id="{C6B23956-722D-4D6D-880A-7A20FE77E3EC}"/>
              </a:ext>
            </a:extLst>
          </p:cNvPr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16805" y="3209925"/>
            <a:ext cx="6872288" cy="34734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41301442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E6DFBC-EAAB-4CBD-A172-B92307D7DB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50826"/>
            <a:ext cx="7886700" cy="787399"/>
          </a:xfrm>
        </p:spPr>
        <p:txBody>
          <a:bodyPr>
            <a:noAutofit/>
          </a:bodyPr>
          <a:lstStyle/>
          <a:p>
            <a:pPr algn="ctr"/>
            <a:r>
              <a:rPr lang="ru-RU" sz="3600" dirty="0"/>
              <a:t>МОДЕЛЬ </a:t>
            </a:r>
            <a:r>
              <a:rPr lang="en-US" sz="3600" dirty="0"/>
              <a:t>OSI</a:t>
            </a:r>
            <a:r>
              <a:rPr lang="ru-RU" sz="3600" dirty="0"/>
              <a:t>. Коммутация устройств. </a:t>
            </a:r>
            <a:br>
              <a:rPr lang="ru-RU" sz="3600" dirty="0"/>
            </a:br>
            <a:r>
              <a:rPr lang="ru-RU" sz="3600" dirty="0"/>
              <a:t>Коммутатор и мост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FA56DC8-8BFF-4A4A-A970-DA2EE790BB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057275"/>
            <a:ext cx="7886700" cy="2457450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ru-RU" dirty="0"/>
              <a:t>Мост и коммутатор (свитч) – устройства второго уровня.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ru-RU" dirty="0"/>
              <a:t>Фикции: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ru-RU" dirty="0"/>
              <a:t>Распознавания сигнала на первом уровне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ru-RU" dirty="0"/>
              <a:t>Проверка </a:t>
            </a:r>
            <a:r>
              <a:rPr lang="en-US" dirty="0"/>
              <a:t>MAC </a:t>
            </a:r>
            <a:r>
              <a:rPr lang="ru-RU" dirty="0"/>
              <a:t>адреса получила в коммутируемой таблице.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ru-RU" sz="2900" dirty="0"/>
              <a:t>Если адрес не найден, происходит процесс поиска этого адреса в подключенных сетях.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ru-RU" sz="2900" dirty="0"/>
              <a:t>Работают в рамках одной подсети.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ru-RU" sz="2900" dirty="0"/>
              <a:t>Позволяют организовать виртуальное соединение точка-точка.</a:t>
            </a:r>
          </a:p>
          <a:p>
            <a:endParaRPr lang="ru-RU" dirty="0"/>
          </a:p>
        </p:txBody>
      </p:sp>
      <p:pic>
        <p:nvPicPr>
          <p:cNvPr id="5" name="Рисунок 4" descr="Передача данных между двумя соединенными компьютерами согласно модели OSI между которых находится коммутатор или сетевой мост">
            <a:hlinkClick r:id="rId2"/>
            <a:extLst>
              <a:ext uri="{FF2B5EF4-FFF2-40B4-BE49-F238E27FC236}">
                <a16:creationId xmlns:a16="http://schemas.microsoft.com/office/drawing/2014/main" id="{8C3DA9A7-3FA3-416E-BF89-6C8FE111A401}"/>
              </a:ext>
            </a:extLst>
          </p:cNvPr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35696" y="3524997"/>
            <a:ext cx="6041479" cy="3038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37521906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E6DFBC-EAAB-4CBD-A172-B92307D7DB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50826"/>
            <a:ext cx="7886700" cy="787399"/>
          </a:xfrm>
        </p:spPr>
        <p:txBody>
          <a:bodyPr>
            <a:noAutofit/>
          </a:bodyPr>
          <a:lstStyle/>
          <a:p>
            <a:pPr algn="ctr"/>
            <a:r>
              <a:rPr lang="ru-RU" sz="3600" dirty="0"/>
              <a:t>МОДЕЛЬ </a:t>
            </a:r>
            <a:r>
              <a:rPr lang="en-US" sz="3600" dirty="0"/>
              <a:t>OSI</a:t>
            </a:r>
            <a:r>
              <a:rPr lang="ru-RU" sz="3600" dirty="0"/>
              <a:t>. Коммутация устройств. </a:t>
            </a:r>
            <a:br>
              <a:rPr lang="ru-RU" sz="3600" dirty="0"/>
            </a:br>
            <a:r>
              <a:rPr lang="ru-RU" sz="3600" dirty="0"/>
              <a:t>Маршрутизатор (роутер)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FA56DC8-8BFF-4A4A-A970-DA2EE790BB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899" y="1123950"/>
            <a:ext cx="8543925" cy="2900998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ru-RU" sz="2600" dirty="0"/>
              <a:t>Маршрутизатор (или роутер) – это устройство третьего уровня. 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ru-RU" sz="2600" dirty="0"/>
              <a:t>Функции: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ru-RU" sz="2300" dirty="0"/>
              <a:t>Распознавание сигнала на порту (1 уровень).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ru-RU" sz="2300" dirty="0"/>
              <a:t>Контроль MAC-адрес получателя и целостности пакетов (2 уровень).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ru-RU" sz="2300" dirty="0"/>
              <a:t>Проверка наличия IP-адреса получатели в таблице адресов, или сетей. 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ru-RU" sz="2300" dirty="0"/>
              <a:t>Построение наилучшего пути следования пакета.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ru-RU" sz="2300" dirty="0"/>
              <a:t>Коммутация между подсетями (объединение их в сеть)</a:t>
            </a:r>
          </a:p>
          <a:p>
            <a:pPr lvl="1"/>
            <a:r>
              <a:rPr lang="ru-RU" sz="2300" dirty="0"/>
              <a:t>конвертация протоколов разной физической среды (сети) по средствам «шлюзов» - программных инструментов. </a:t>
            </a:r>
          </a:p>
          <a:p>
            <a:pPr lvl="1"/>
            <a:r>
              <a:rPr lang="ru-RU" sz="2300" dirty="0"/>
              <a:t>Если </a:t>
            </a:r>
            <a:r>
              <a:rPr lang="en-US" sz="2300" dirty="0"/>
              <a:t>IP </a:t>
            </a:r>
            <a:r>
              <a:rPr lang="ru-RU" sz="2300" dirty="0"/>
              <a:t>адреса в сети нет, то он отправляется на сетевой шлюз по умолчанию.</a:t>
            </a:r>
          </a:p>
        </p:txBody>
      </p:sp>
      <p:pic>
        <p:nvPicPr>
          <p:cNvPr id="6" name="Рисунок 5" descr="Передача данных между двумя соединенными компьютерами согласно модели OSI между которых находится маршрутизатор">
            <a:hlinkClick r:id="rId2"/>
            <a:extLst>
              <a:ext uri="{FF2B5EF4-FFF2-40B4-BE49-F238E27FC236}">
                <a16:creationId xmlns:a16="http://schemas.microsoft.com/office/drawing/2014/main" id="{875BAFB8-1A80-48E0-86EC-0111DAD71E07}"/>
              </a:ext>
            </a:extLst>
          </p:cNvPr>
          <p:cNvPicPr/>
          <p:nvPr/>
        </p:nvPicPr>
        <p:blipFill rotWithShape="1">
          <a:blip r:embed="rId3" cstate="print"/>
          <a:srcRect t="15172" b="-696"/>
          <a:stretch/>
        </p:blipFill>
        <p:spPr bwMode="auto">
          <a:xfrm>
            <a:off x="1475655" y="4024947"/>
            <a:ext cx="6377707" cy="27092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7729061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Модель ОСИ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ru-RU" b="1" dirty="0">
                <a:solidFill>
                  <a:schemeClr val="bg2">
                    <a:lumMod val="50000"/>
                  </a:schemeClr>
                </a:solidFill>
              </a:rPr>
              <a:t>Аппаратные средства телекоммуникационных систем.</a:t>
            </a:r>
          </a:p>
          <a:p>
            <a:r>
              <a:rPr lang="ru-RU" b="1" dirty="0">
                <a:solidFill>
                  <a:schemeClr val="bg2">
                    <a:lumMod val="50000"/>
                  </a:schemeClr>
                </a:solidFill>
              </a:rPr>
              <a:t>Модель ОСИ и коммутация в вычислительных сетях</a:t>
            </a:r>
            <a:r>
              <a:rPr lang="ru-RU" b="1" dirty="0"/>
              <a:t>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053916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90066"/>
          </a:xfrm>
        </p:spPr>
        <p:txBody>
          <a:bodyPr>
            <a:normAutofit fontScale="90000"/>
          </a:bodyPr>
          <a:lstStyle/>
          <a:p>
            <a:r>
              <a:rPr lang="ru-RU" sz="3600" b="1" dirty="0"/>
              <a:t>Открытые системы и модель OSІ</a:t>
            </a:r>
            <a:endParaRPr lang="ru-RU" sz="36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07504" y="764704"/>
            <a:ext cx="8772078" cy="5616624"/>
          </a:xfrm>
        </p:spPr>
        <p:txBody>
          <a:bodyPr>
            <a:noAutofit/>
          </a:bodyPr>
          <a:lstStyle/>
          <a:p>
            <a:r>
              <a:rPr lang="en-US" sz="2200" i="1" dirty="0"/>
              <a:t>OSI - open systems interconnection basic reference model</a:t>
            </a:r>
            <a:r>
              <a:rPr lang="en-US" sz="2200" dirty="0"/>
              <a:t> — </a:t>
            </a:r>
            <a:r>
              <a:rPr lang="ru-RU" sz="2200" b="1" dirty="0"/>
              <a:t>Б</a:t>
            </a:r>
            <a:r>
              <a:rPr lang="ru-RU" sz="2200" dirty="0"/>
              <a:t>азовая </a:t>
            </a:r>
            <a:r>
              <a:rPr lang="ru-RU" sz="2200" b="1" dirty="0"/>
              <a:t>Э</a:t>
            </a:r>
            <a:r>
              <a:rPr lang="ru-RU" sz="2200" dirty="0"/>
              <a:t>талонная </a:t>
            </a:r>
            <a:r>
              <a:rPr lang="ru-RU" sz="2200" b="1" dirty="0"/>
              <a:t>М</a:t>
            </a:r>
            <a:r>
              <a:rPr lang="ru-RU" sz="2200" dirty="0"/>
              <a:t>одель</a:t>
            </a:r>
            <a:r>
              <a:rPr lang="en-US" sz="2200" dirty="0"/>
              <a:t> </a:t>
            </a:r>
            <a:r>
              <a:rPr lang="ru-RU" sz="2200" b="1" dirty="0"/>
              <a:t>В</a:t>
            </a:r>
            <a:r>
              <a:rPr lang="ru-RU" sz="2200" dirty="0"/>
              <a:t>заимодействия </a:t>
            </a:r>
            <a:r>
              <a:rPr lang="ru-RU" sz="2200" b="1" dirty="0"/>
              <a:t>О</a:t>
            </a:r>
            <a:r>
              <a:rPr lang="ru-RU" sz="2200" dirty="0"/>
              <a:t>ткрытых </a:t>
            </a:r>
            <a:r>
              <a:rPr lang="ru-RU" sz="2200" b="1" dirty="0"/>
              <a:t>С</a:t>
            </a:r>
            <a:r>
              <a:rPr lang="ru-RU" sz="2200" dirty="0"/>
              <a:t>истем (</a:t>
            </a:r>
            <a:r>
              <a:rPr lang="ru-RU" sz="2200" b="1" dirty="0"/>
              <a:t>ЭМВОС</a:t>
            </a:r>
            <a:r>
              <a:rPr lang="ru-RU" sz="2200" dirty="0"/>
              <a:t>)</a:t>
            </a:r>
          </a:p>
          <a:p>
            <a:r>
              <a:rPr lang="ru-RU" sz="2200" dirty="0"/>
              <a:t>Модель взаимодействия устройств в сети друг с другом на разных уровнях, определяющим соответствующим функционалом</a:t>
            </a:r>
            <a:r>
              <a:rPr lang="en-US" sz="2200" dirty="0"/>
              <a:t>.</a:t>
            </a:r>
            <a:r>
              <a:rPr lang="ru-RU" sz="2200" dirty="0"/>
              <a:t> </a:t>
            </a:r>
            <a:endParaRPr lang="en-US" sz="2200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221786" y="3370639"/>
            <a:ext cx="413419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OSI </a:t>
            </a:r>
            <a:r>
              <a:rPr lang="ru-RU" sz="2000" dirty="0"/>
              <a:t>представляет единый унифицированный стандарт, который определят алгоритм передачи информации в сетях.</a:t>
            </a:r>
            <a:r>
              <a:rPr lang="ru-RU" b="1" dirty="0"/>
              <a:t> </a:t>
            </a:r>
            <a:endParaRPr lang="ru-RU" sz="1200" b="1" dirty="0"/>
          </a:p>
        </p:txBody>
      </p:sp>
      <p:pic>
        <p:nvPicPr>
          <p:cNvPr id="6" name="Picture 2" descr="ÐÐ·Ð°Ð¸Ð¼Ð¾Ð´ÐµÐ¹ÑÑÐ²Ð¸Ðµ Ð¼ÐµÐ¶Ð´Ñ ÑÑÐ¾Ð²Ð½ÑÐ¼Ð¸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2564904"/>
            <a:ext cx="4312188" cy="3950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4502970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1986</TotalTime>
  <Words>3641</Words>
  <Application>Microsoft Office PowerPoint</Application>
  <PresentationFormat>Экран (4:3)</PresentationFormat>
  <Paragraphs>752</Paragraphs>
  <Slides>73</Slides>
  <Notes>25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73</vt:i4>
      </vt:variant>
    </vt:vector>
  </HeadingPairs>
  <TitlesOfParts>
    <vt:vector size="78" baseType="lpstr">
      <vt:lpstr>Arial</vt:lpstr>
      <vt:lpstr>Calibri</vt:lpstr>
      <vt:lpstr>Source Sans Pro</vt:lpstr>
      <vt:lpstr>Times New Roman</vt:lpstr>
      <vt:lpstr>Тема Office</vt:lpstr>
      <vt:lpstr>Аппаратные средства телекоммуникационных систем</vt:lpstr>
      <vt:lpstr>Вычислительные сети</vt:lpstr>
      <vt:lpstr>Вычислительные сети</vt:lpstr>
      <vt:lpstr>Вычислительные сети</vt:lpstr>
      <vt:lpstr>Сетевая карта</vt:lpstr>
      <vt:lpstr>Локальная  сеть Ethernet</vt:lpstr>
      <vt:lpstr>Локальные сети </vt:lpstr>
      <vt:lpstr>Модель ОСИ</vt:lpstr>
      <vt:lpstr>Открытые системы и модель OSІ</vt:lpstr>
      <vt:lpstr>Открытые системы и модель OSІ</vt:lpstr>
      <vt:lpstr>Эталонные модели и стеки протоколов</vt:lpstr>
      <vt:lpstr>Модель OSI</vt:lpstr>
      <vt:lpstr>Модель OSI 7. Прикладной уровень </vt:lpstr>
      <vt:lpstr>Модель OSI 6. Представительский уровень </vt:lpstr>
      <vt:lpstr>Модель OSI 5. Сеансовый уровень </vt:lpstr>
      <vt:lpstr>Модель OSI 4. Транспортный уровень </vt:lpstr>
      <vt:lpstr>Модель OSI 3. Сетевой уровень </vt:lpstr>
      <vt:lpstr>Модель OSI 3. Сетевой уровень. IP адреса</vt:lpstr>
      <vt:lpstr>Модель OSI 2.Канальный уровень </vt:lpstr>
      <vt:lpstr>Модель OSI 1. Физический уровень </vt:lpstr>
      <vt:lpstr>МОДЕЛЬ OSI  типы передаваемой информации</vt:lpstr>
      <vt:lpstr>Стек коммуникационных протоколов</vt:lpstr>
      <vt:lpstr>Стек протоколов TCP/IP</vt:lpstr>
      <vt:lpstr>Стек протоколов. Сравнение OSI</vt:lpstr>
      <vt:lpstr>Стек протоколов. Сравнение OSI</vt:lpstr>
      <vt:lpstr>Физический уровень локальных сетей </vt:lpstr>
      <vt:lpstr>Витая пара</vt:lpstr>
      <vt:lpstr>Витая пара</vt:lpstr>
      <vt:lpstr>Витая пара. Расположение проводов</vt:lpstr>
      <vt:lpstr>Витая пара. Разъем RJ45</vt:lpstr>
      <vt:lpstr>Витая пара. Типы витой пары</vt:lpstr>
      <vt:lpstr>Витая пара. Категории</vt:lpstr>
      <vt:lpstr>Витая пара. Категории</vt:lpstr>
      <vt:lpstr>Витая пара. Категории</vt:lpstr>
      <vt:lpstr>Коаксиальный кабель </vt:lpstr>
      <vt:lpstr>Коаксиальный кабель</vt:lpstr>
      <vt:lpstr>Оптическое волокно</vt:lpstr>
      <vt:lpstr>Оптическое волокно</vt:lpstr>
      <vt:lpstr>Оптическое волокно.  Одномодовые и многомодвые волокна </vt:lpstr>
      <vt:lpstr>Особенности сетей Ethernet (IEEE 802.3)</vt:lpstr>
      <vt:lpstr>Вычислительные сети. Технология Ethernet. </vt:lpstr>
      <vt:lpstr>Проблема одновременной передачи сообщений </vt:lpstr>
      <vt:lpstr>Проблема одновременной передачи сообщений </vt:lpstr>
      <vt:lpstr>Алгоритм CSMA/CD</vt:lpstr>
      <vt:lpstr>Особенности сигнализации заторов в  FDDI, TokenRing и ArcNet </vt:lpstr>
      <vt:lpstr>Особенности формата кадров Ethernet (IEEE 802.3)</vt:lpstr>
      <vt:lpstr>Особенности разных форматов кадров</vt:lpstr>
      <vt:lpstr>Формат кадра Ethernet</vt:lpstr>
      <vt:lpstr>Формат кадра. Поля адресов</vt:lpstr>
      <vt:lpstr>Формат кадра. MAC адрес</vt:lpstr>
      <vt:lpstr>Формат кадра. Тип данных</vt:lpstr>
      <vt:lpstr>Формат кадра. Данные</vt:lpstr>
      <vt:lpstr>Форматы кадра LLC</vt:lpstr>
      <vt:lpstr>Форматы кадра LLC</vt:lpstr>
      <vt:lpstr>Формат кадра SNAP</vt:lpstr>
      <vt:lpstr>Стандарт Ethernet DXI </vt:lpstr>
      <vt:lpstr>Классический Ethernet. Физический уровень </vt:lpstr>
      <vt:lpstr>Классический Ethernet. Физический уровень </vt:lpstr>
      <vt:lpstr>Классический Ethernet. Стандарты</vt:lpstr>
      <vt:lpstr>Классический Ethernet. Типы Ethernet</vt:lpstr>
      <vt:lpstr>Классический Ethernet.Код Манчестер II</vt:lpstr>
      <vt:lpstr>Коммутируемый Ethernet </vt:lpstr>
      <vt:lpstr>Коммутируемые сети Ethernet. </vt:lpstr>
      <vt:lpstr>Особенности Концентраторов</vt:lpstr>
      <vt:lpstr>Особенности коммутаторов</vt:lpstr>
      <vt:lpstr>Особенности. </vt:lpstr>
      <vt:lpstr>Особенности.</vt:lpstr>
      <vt:lpstr>Коммутация устройств</vt:lpstr>
      <vt:lpstr>МОДЕЛЬ OSI. Коммутация устройств</vt:lpstr>
      <vt:lpstr>МОДЕЛЬ OSI. Коммутация устройств. Сетевая карта</vt:lpstr>
      <vt:lpstr>МОДЕЛЬ OSI. Коммутация устройств.  Концентратор и повторитель</vt:lpstr>
      <vt:lpstr>МОДЕЛЬ OSI. Коммутация устройств.  Коммутатор и мост</vt:lpstr>
      <vt:lpstr>МОДЕЛЬ OSI. Коммутация устройств.  Маршрутизатор (роутер)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RonkinMV</dc:creator>
  <cp:lastModifiedBy>Ронкин Михаил Владимирович</cp:lastModifiedBy>
  <cp:revision>127</cp:revision>
  <dcterms:created xsi:type="dcterms:W3CDTF">2018-11-01T07:13:25Z</dcterms:created>
  <dcterms:modified xsi:type="dcterms:W3CDTF">2023-04-24T14:45:06Z</dcterms:modified>
</cp:coreProperties>
</file>